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3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5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6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7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8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9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0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1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2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3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62" r:id="rId2"/>
    <p:sldId id="320" r:id="rId3"/>
    <p:sldId id="321" r:id="rId4"/>
    <p:sldId id="322" r:id="rId5"/>
    <p:sldId id="305" r:id="rId6"/>
    <p:sldId id="306" r:id="rId7"/>
    <p:sldId id="307" r:id="rId8"/>
    <p:sldId id="308" r:id="rId9"/>
    <p:sldId id="314" r:id="rId10"/>
    <p:sldId id="309" r:id="rId11"/>
    <p:sldId id="310" r:id="rId12"/>
    <p:sldId id="311" r:id="rId13"/>
    <p:sldId id="312" r:id="rId14"/>
    <p:sldId id="313" r:id="rId15"/>
    <p:sldId id="315" r:id="rId16"/>
    <p:sldId id="267" r:id="rId17"/>
    <p:sldId id="263" r:id="rId18"/>
    <p:sldId id="281" r:id="rId19"/>
    <p:sldId id="268" r:id="rId20"/>
    <p:sldId id="288" r:id="rId21"/>
    <p:sldId id="286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01" r:id="rId32"/>
    <p:sldId id="300" r:id="rId33"/>
    <p:sldId id="278" r:id="rId34"/>
    <p:sldId id="297" r:id="rId35"/>
    <p:sldId id="317" r:id="rId36"/>
    <p:sldId id="316" r:id="rId37"/>
    <p:sldId id="318" r:id="rId38"/>
    <p:sldId id="319" r:id="rId39"/>
    <p:sldId id="277" r:id="rId40"/>
  </p:sldIdLst>
  <p:sldSz cx="12192000" cy="6858000"/>
  <p:notesSz cx="9309100" cy="7023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AAA"/>
    <a:srgbClr val="444142"/>
    <a:srgbClr val="007844"/>
    <a:srgbClr val="228343"/>
    <a:srgbClr val="F24C38"/>
    <a:srgbClr val="FFBD32"/>
    <a:srgbClr val="FF0000"/>
    <a:srgbClr val="027845"/>
    <a:srgbClr val="60AA8B"/>
    <a:srgbClr val="508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Planilha_do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vacina&#231;&#227;o%20brucelose%202025\analise%20vacina&#231;&#227;o%20brucelose%20ano%202025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Planilha_do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Planilha_do_Microsoft_Excel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Planilha_do_Microsoft_Excel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Planilha_do_Microsoft_Excel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Planilha_do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Planilha_do_Microsoft_Excel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Planilha_do_Microsoft_Excel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Planilha_do_Microsoft_Excel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Planilha_do_Microsoft_Excel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Planilha_do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Planilha_do_Microsoft_Excel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Planilha_do_Microsoft_Excel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Planilha_do_Microsoft_Excel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Planilha_do_Microsoft_Excel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Planilha_do_Microsoft_Excel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Planilha_do_Microsoft_Excel24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Planilha_do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Planilha_do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Planilha_do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Planilha_do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Planilha_do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Planilha_do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Planilha_do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Vacinal Brucelose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Plan2!$A$1:$L$1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Plan2!$A$2:$L$2</c:f>
              <c:numCache>
                <c:formatCode>General</c:formatCode>
                <c:ptCount val="12"/>
                <c:pt idx="0">
                  <c:v>31.14</c:v>
                </c:pt>
                <c:pt idx="1">
                  <c:v>42.86</c:v>
                </c:pt>
                <c:pt idx="2">
                  <c:v>46.5</c:v>
                </c:pt>
                <c:pt idx="3">
                  <c:v>30.79</c:v>
                </c:pt>
                <c:pt idx="4">
                  <c:v>46.45</c:v>
                </c:pt>
                <c:pt idx="5">
                  <c:v>20.87</c:v>
                </c:pt>
                <c:pt idx="6">
                  <c:v>14.05</c:v>
                </c:pt>
                <c:pt idx="7">
                  <c:v>17.690000000000001</c:v>
                </c:pt>
                <c:pt idx="8">
                  <c:v>48.34</c:v>
                </c:pt>
                <c:pt idx="9">
                  <c:v>49.11</c:v>
                </c:pt>
                <c:pt idx="10">
                  <c:v>38.69</c:v>
                </c:pt>
                <c:pt idx="11">
                  <c:v>55.92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2013472"/>
        <c:axId val="312016216"/>
      </c:barChart>
      <c:catAx>
        <c:axId val="31201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2016216"/>
        <c:crosses val="autoZero"/>
        <c:auto val="1"/>
        <c:lblAlgn val="ctr"/>
        <c:lblOffset val="100"/>
        <c:noMultiLvlLbl val="0"/>
      </c:catAx>
      <c:valAx>
        <c:axId val="312016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201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Barras</c:v>
                </c:pt>
                <c:pt idx="1">
                  <c:v>Campo Largo do Piauí</c:v>
                </c:pt>
                <c:pt idx="2">
                  <c:v>Nossa Senhora dos Remédios</c:v>
                </c:pt>
                <c:pt idx="3">
                  <c:v>Porto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Barras</c:v>
                </c:pt>
                <c:pt idx="1">
                  <c:v>Campo Largo do Piauí</c:v>
                </c:pt>
                <c:pt idx="2">
                  <c:v>Nossa Senhora dos Remédios</c:v>
                </c:pt>
                <c:pt idx="3">
                  <c:v>Porto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Barras</c:v>
                </c:pt>
                <c:pt idx="1">
                  <c:v>Campo Largo do Piauí</c:v>
                </c:pt>
                <c:pt idx="2">
                  <c:v>Nossa Senhora dos Remédios</c:v>
                </c:pt>
                <c:pt idx="3">
                  <c:v>Porto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Barras</c:v>
                </c:pt>
                <c:pt idx="1">
                  <c:v>Campo Largo do Piauí</c:v>
                </c:pt>
                <c:pt idx="2">
                  <c:v>Nossa Senhora dos Remédios</c:v>
                </c:pt>
                <c:pt idx="3">
                  <c:v>Porto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Barras</c:v>
                </c:pt>
                <c:pt idx="1">
                  <c:v>Campo Largo do Piauí</c:v>
                </c:pt>
                <c:pt idx="2">
                  <c:v>Nossa Senhora dos Remédios</c:v>
                </c:pt>
                <c:pt idx="3">
                  <c:v>Porto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4"/>
                <c:pt idx="0">
                  <c:v>572</c:v>
                </c:pt>
                <c:pt idx="1">
                  <c:v>318</c:v>
                </c:pt>
                <c:pt idx="2">
                  <c:v>75</c:v>
                </c:pt>
                <c:pt idx="3">
                  <c:v>311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Barras</c:v>
                </c:pt>
                <c:pt idx="1">
                  <c:v>Campo Largo do Piauí</c:v>
                </c:pt>
                <c:pt idx="2">
                  <c:v>Nossa Senhora dos Remédios</c:v>
                </c:pt>
                <c:pt idx="3">
                  <c:v>Porto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Barras</c:v>
                </c:pt>
                <c:pt idx="1">
                  <c:v>Campo Largo do Piauí</c:v>
                </c:pt>
                <c:pt idx="2">
                  <c:v>Nossa Senhora dos Remédios</c:v>
                </c:pt>
                <c:pt idx="3">
                  <c:v>Porto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Barras</c:v>
                </c:pt>
                <c:pt idx="1">
                  <c:v>Campo Largo do Piauí</c:v>
                </c:pt>
                <c:pt idx="2">
                  <c:v>Nossa Senhora dos Remédios</c:v>
                </c:pt>
                <c:pt idx="3">
                  <c:v>Porto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Barras</c:v>
                </c:pt>
                <c:pt idx="1">
                  <c:v>Campo Largo do Piauí</c:v>
                </c:pt>
                <c:pt idx="2">
                  <c:v>Nossa Senhora dos Remédios</c:v>
                </c:pt>
                <c:pt idx="3">
                  <c:v>Porto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Barras</c:v>
                </c:pt>
                <c:pt idx="1">
                  <c:v>Campo Largo do Piauí</c:v>
                </c:pt>
                <c:pt idx="2">
                  <c:v>Nossa Senhora dos Remédios</c:v>
                </c:pt>
                <c:pt idx="3">
                  <c:v>Porto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Barras</c:v>
                </c:pt>
                <c:pt idx="1">
                  <c:v>Campo Largo do Piauí</c:v>
                </c:pt>
                <c:pt idx="2">
                  <c:v>Nossa Senhora dos Remédios</c:v>
                </c:pt>
                <c:pt idx="3">
                  <c:v>Porto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Barras</c:v>
                </c:pt>
                <c:pt idx="1">
                  <c:v>Campo Largo do Piauí</c:v>
                </c:pt>
                <c:pt idx="2">
                  <c:v>Nossa Senhora dos Remédios</c:v>
                </c:pt>
                <c:pt idx="3">
                  <c:v>Porto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Barras</c:v>
                </c:pt>
                <c:pt idx="1">
                  <c:v>Campo Largo do Piauí</c:v>
                </c:pt>
                <c:pt idx="2">
                  <c:v>Nossa Senhora dos Remédios</c:v>
                </c:pt>
                <c:pt idx="3">
                  <c:v>Porto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4"/>
                <c:pt idx="0">
                  <c:v>204</c:v>
                </c:pt>
                <c:pt idx="1">
                  <c:v>172</c:v>
                </c:pt>
                <c:pt idx="2">
                  <c:v>52</c:v>
                </c:pt>
                <c:pt idx="3">
                  <c:v>220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0305624"/>
        <c:axId val="270304448"/>
      </c:barChart>
      <c:catAx>
        <c:axId val="27030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0304448"/>
        <c:crosses val="autoZero"/>
        <c:auto val="1"/>
        <c:lblAlgn val="ctr"/>
        <c:lblOffset val="100"/>
        <c:noMultiLvlLbl val="0"/>
      </c:catAx>
      <c:valAx>
        <c:axId val="270304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030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4"/>
                <c:pt idx="0">
                  <c:v>102</c:v>
                </c:pt>
                <c:pt idx="1">
                  <c:v>281</c:v>
                </c:pt>
                <c:pt idx="2">
                  <c:v>120</c:v>
                </c:pt>
                <c:pt idx="3">
                  <c:v>5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4"/>
                <c:pt idx="0">
                  <c:v>Brejo do Piauí</c:v>
                </c:pt>
                <c:pt idx="1">
                  <c:v>Canto do Buriti</c:v>
                </c:pt>
                <c:pt idx="2">
                  <c:v>Pajeú do Piauí</c:v>
                </c:pt>
                <c:pt idx="3">
                  <c:v>Tamboril do Piauí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4"/>
                <c:pt idx="0">
                  <c:v>48.113207547169814</c:v>
                </c:pt>
                <c:pt idx="1">
                  <c:v>55.314960629921259</c:v>
                </c:pt>
                <c:pt idx="2">
                  <c:v>66.298342541436455</c:v>
                </c:pt>
                <c:pt idx="3">
                  <c:v>8.064516129032258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70308368"/>
        <c:axId val="270306800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4"/>
                      <c:pt idx="0">
                        <c:v>Brejo do Piauí</c:v>
                      </c:pt>
                      <c:pt idx="1">
                        <c:v>Canto do Buriti</c:v>
                      </c:pt>
                      <c:pt idx="2">
                        <c:v>Pajeú do Piauí</c:v>
                      </c:pt>
                      <c:pt idx="3">
                        <c:v>Tamboril do Piauí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212</c:v>
                      </c:pt>
                      <c:pt idx="1">
                        <c:v>508</c:v>
                      </c:pt>
                      <c:pt idx="2">
                        <c:v>181</c:v>
                      </c:pt>
                      <c:pt idx="3">
                        <c:v>62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4"/>
                      <c:pt idx="0">
                        <c:v>Brejo do Piauí</c:v>
                      </c:pt>
                      <c:pt idx="1">
                        <c:v>Canto do Buriti</c:v>
                      </c:pt>
                      <c:pt idx="2">
                        <c:v>Pajeú do Piauí</c:v>
                      </c:pt>
                      <c:pt idx="3">
                        <c:v>Tamboril do Piauí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27030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0306800"/>
        <c:crosses val="autoZero"/>
        <c:auto val="1"/>
        <c:lblAlgn val="ctr"/>
        <c:lblOffset val="100"/>
        <c:noMultiLvlLbl val="0"/>
      </c:catAx>
      <c:valAx>
        <c:axId val="270306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0308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5"/>
                <c:pt idx="0">
                  <c:v>5244</c:v>
                </c:pt>
                <c:pt idx="1">
                  <c:v>4656</c:v>
                </c:pt>
                <c:pt idx="2">
                  <c:v>2225</c:v>
                </c:pt>
                <c:pt idx="3">
                  <c:v>798</c:v>
                </c:pt>
                <c:pt idx="4">
                  <c:v>3645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5"/>
                <c:pt idx="0">
                  <c:v>2825</c:v>
                </c:pt>
                <c:pt idx="1">
                  <c:v>2452</c:v>
                </c:pt>
                <c:pt idx="2">
                  <c:v>2435</c:v>
                </c:pt>
                <c:pt idx="3">
                  <c:v>183</c:v>
                </c:pt>
                <c:pt idx="4">
                  <c:v>1199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2463968"/>
        <c:axId val="412458872"/>
      </c:barChart>
      <c:catAx>
        <c:axId val="41246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2458872"/>
        <c:crosses val="autoZero"/>
        <c:auto val="1"/>
        <c:lblAlgn val="ctr"/>
        <c:lblOffset val="100"/>
        <c:noMultiLvlLbl val="0"/>
      </c:catAx>
      <c:valAx>
        <c:axId val="412458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246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5"/>
                <c:pt idx="0">
                  <c:v>2825</c:v>
                </c:pt>
                <c:pt idx="1">
                  <c:v>2452</c:v>
                </c:pt>
                <c:pt idx="2">
                  <c:v>2435</c:v>
                </c:pt>
                <c:pt idx="3">
                  <c:v>183</c:v>
                </c:pt>
                <c:pt idx="4">
                  <c:v>1199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5"/>
                <c:pt idx="0">
                  <c:v>Corrente</c:v>
                </c:pt>
                <c:pt idx="1">
                  <c:v>Cristalândia do Piauí</c:v>
                </c:pt>
                <c:pt idx="2">
                  <c:v>Riacho Frio</c:v>
                </c:pt>
                <c:pt idx="3">
                  <c:v>São Gonçalo do Gurguéia</c:v>
                </c:pt>
                <c:pt idx="4">
                  <c:v>Sebastião Barros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5"/>
                <c:pt idx="0">
                  <c:v>53.871090770404273</c:v>
                </c:pt>
                <c:pt idx="1">
                  <c:v>52.663230240549829</c:v>
                </c:pt>
                <c:pt idx="2">
                  <c:v>109.43820224719101</c:v>
                </c:pt>
                <c:pt idx="3">
                  <c:v>22.932330827067666</c:v>
                </c:pt>
                <c:pt idx="4">
                  <c:v>32.894375857338822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12460832"/>
        <c:axId val="412463184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5"/>
                      <c:pt idx="0">
                        <c:v>Corrente</c:v>
                      </c:pt>
                      <c:pt idx="1">
                        <c:v>Cristalândia do Piauí</c:v>
                      </c:pt>
                      <c:pt idx="2">
                        <c:v>Riacho Frio</c:v>
                      </c:pt>
                      <c:pt idx="3">
                        <c:v>São Gonçalo do Gurguéia</c:v>
                      </c:pt>
                      <c:pt idx="4">
                        <c:v>Sebastião Barros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5"/>
                      <c:pt idx="0">
                        <c:v>5244</c:v>
                      </c:pt>
                      <c:pt idx="1">
                        <c:v>4656</c:v>
                      </c:pt>
                      <c:pt idx="2">
                        <c:v>2225</c:v>
                      </c:pt>
                      <c:pt idx="3">
                        <c:v>798</c:v>
                      </c:pt>
                      <c:pt idx="4">
                        <c:v>3645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5"/>
                      <c:pt idx="0">
                        <c:v>Corrente</c:v>
                      </c:pt>
                      <c:pt idx="1">
                        <c:v>Cristalândia do Piauí</c:v>
                      </c:pt>
                      <c:pt idx="2">
                        <c:v>Riacho Frio</c:v>
                      </c:pt>
                      <c:pt idx="3">
                        <c:v>São Gonçalo do Gurguéia</c:v>
                      </c:pt>
                      <c:pt idx="4">
                        <c:v>Sebastião Barros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41246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2463184"/>
        <c:crosses val="autoZero"/>
        <c:auto val="1"/>
        <c:lblAlgn val="ctr"/>
        <c:lblOffset val="100"/>
        <c:noMultiLvlLbl val="0"/>
      </c:catAx>
      <c:valAx>
        <c:axId val="41246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2460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5"/>
                <c:pt idx="0">
                  <c:v>770</c:v>
                </c:pt>
                <c:pt idx="1">
                  <c:v>904</c:v>
                </c:pt>
                <c:pt idx="2">
                  <c:v>336</c:v>
                </c:pt>
                <c:pt idx="3">
                  <c:v>697</c:v>
                </c:pt>
                <c:pt idx="4">
                  <c:v>1395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5"/>
                <c:pt idx="0">
                  <c:v>46.329723225030087</c:v>
                </c:pt>
                <c:pt idx="1">
                  <c:v>35.038759689922486</c:v>
                </c:pt>
                <c:pt idx="2">
                  <c:v>28.915662650602407</c:v>
                </c:pt>
                <c:pt idx="3">
                  <c:v>46.158940397350996</c:v>
                </c:pt>
                <c:pt idx="4">
                  <c:v>17.662699417574068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12461616"/>
        <c:axId val="412460048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5"/>
                      <c:pt idx="0">
                        <c:v>Avelino Lopes</c:v>
                      </c:pt>
                      <c:pt idx="1">
                        <c:v>Curimatá</c:v>
                      </c:pt>
                      <c:pt idx="2">
                        <c:v>Júlio Borges</c:v>
                      </c:pt>
                      <c:pt idx="3">
                        <c:v>Morro Cabeça no Tempo</c:v>
                      </c:pt>
                      <c:pt idx="4">
                        <c:v>Parnaguá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5"/>
                      <c:pt idx="0">
                        <c:v>1662</c:v>
                      </c:pt>
                      <c:pt idx="1">
                        <c:v>2580</c:v>
                      </c:pt>
                      <c:pt idx="2">
                        <c:v>1162</c:v>
                      </c:pt>
                      <c:pt idx="3">
                        <c:v>1510</c:v>
                      </c:pt>
                      <c:pt idx="4">
                        <c:v>7898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5"/>
                      <c:pt idx="0">
                        <c:v>Avelino Lopes</c:v>
                      </c:pt>
                      <c:pt idx="1">
                        <c:v>Curimatá</c:v>
                      </c:pt>
                      <c:pt idx="2">
                        <c:v>Júlio Borges</c:v>
                      </c:pt>
                      <c:pt idx="3">
                        <c:v>Morro Cabeça no Tempo</c:v>
                      </c:pt>
                      <c:pt idx="4">
                        <c:v>Parnaguá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41246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2460048"/>
        <c:crosses val="autoZero"/>
        <c:auto val="1"/>
        <c:lblAlgn val="ctr"/>
        <c:lblOffset val="100"/>
        <c:noMultiLvlLbl val="0"/>
      </c:catAx>
      <c:valAx>
        <c:axId val="412460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246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5"/>
                <c:pt idx="0">
                  <c:v>1662</c:v>
                </c:pt>
                <c:pt idx="1">
                  <c:v>2580</c:v>
                </c:pt>
                <c:pt idx="2">
                  <c:v>1162</c:v>
                </c:pt>
                <c:pt idx="3">
                  <c:v>1510</c:v>
                </c:pt>
                <c:pt idx="4">
                  <c:v>7898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Avelino Lopes</c:v>
                </c:pt>
                <c:pt idx="1">
                  <c:v>Curimatá</c:v>
                </c:pt>
                <c:pt idx="2">
                  <c:v>Júlio Borges</c:v>
                </c:pt>
                <c:pt idx="3">
                  <c:v>Morro Cabeça no Tempo</c:v>
                </c:pt>
                <c:pt idx="4">
                  <c:v>Parnaguá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5"/>
                <c:pt idx="0">
                  <c:v>770</c:v>
                </c:pt>
                <c:pt idx="1">
                  <c:v>904</c:v>
                </c:pt>
                <c:pt idx="2">
                  <c:v>336</c:v>
                </c:pt>
                <c:pt idx="3">
                  <c:v>697</c:v>
                </c:pt>
                <c:pt idx="4">
                  <c:v>1395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6796912"/>
        <c:axId val="316798872"/>
      </c:barChart>
      <c:catAx>
        <c:axId val="31679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798872"/>
        <c:crosses val="autoZero"/>
        <c:auto val="1"/>
        <c:lblAlgn val="ctr"/>
        <c:lblOffset val="100"/>
        <c:noMultiLvlLbl val="0"/>
      </c:catAx>
      <c:valAx>
        <c:axId val="316798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796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5"/>
                <c:pt idx="0">
                  <c:v>517</c:v>
                </c:pt>
                <c:pt idx="1">
                  <c:v>1182</c:v>
                </c:pt>
                <c:pt idx="2">
                  <c:v>280</c:v>
                </c:pt>
                <c:pt idx="3">
                  <c:v>258</c:v>
                </c:pt>
                <c:pt idx="4">
                  <c:v>580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5"/>
                <c:pt idx="0">
                  <c:v>114</c:v>
                </c:pt>
                <c:pt idx="1">
                  <c:v>682</c:v>
                </c:pt>
                <c:pt idx="2">
                  <c:v>387</c:v>
                </c:pt>
                <c:pt idx="3">
                  <c:v>141</c:v>
                </c:pt>
                <c:pt idx="4">
                  <c:v>345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6543240"/>
        <c:axId val="416537752"/>
      </c:barChart>
      <c:catAx>
        <c:axId val="416543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6537752"/>
        <c:crosses val="autoZero"/>
        <c:auto val="1"/>
        <c:lblAlgn val="ctr"/>
        <c:lblOffset val="100"/>
        <c:noMultiLvlLbl val="0"/>
      </c:catAx>
      <c:valAx>
        <c:axId val="416537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6543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5"/>
                <c:pt idx="0">
                  <c:v>114</c:v>
                </c:pt>
                <c:pt idx="1">
                  <c:v>682</c:v>
                </c:pt>
                <c:pt idx="2">
                  <c:v>387</c:v>
                </c:pt>
                <c:pt idx="3">
                  <c:v>141</c:v>
                </c:pt>
                <c:pt idx="4">
                  <c:v>345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5"/>
                <c:pt idx="0">
                  <c:v>Flores do Piauí</c:v>
                </c:pt>
                <c:pt idx="1">
                  <c:v>Itaueira</c:v>
                </c:pt>
                <c:pt idx="2">
                  <c:v>Pavussu</c:v>
                </c:pt>
                <c:pt idx="3">
                  <c:v>Ribeira do Piauí</c:v>
                </c:pt>
                <c:pt idx="4">
                  <c:v>Rio Grande do Piauí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5"/>
                <c:pt idx="0">
                  <c:v>22.050290135396519</c:v>
                </c:pt>
                <c:pt idx="1">
                  <c:v>57.698815566835869</c:v>
                </c:pt>
                <c:pt idx="2">
                  <c:v>138.21428571428572</c:v>
                </c:pt>
                <c:pt idx="3">
                  <c:v>54.651162790697668</c:v>
                </c:pt>
                <c:pt idx="4">
                  <c:v>59.482758620689658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16539712"/>
        <c:axId val="416540888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5"/>
                      <c:pt idx="0">
                        <c:v>Flores do Piauí</c:v>
                      </c:pt>
                      <c:pt idx="1">
                        <c:v>Itaueira</c:v>
                      </c:pt>
                      <c:pt idx="2">
                        <c:v>Pavussu</c:v>
                      </c:pt>
                      <c:pt idx="3">
                        <c:v>Ribeira do Piauí</c:v>
                      </c:pt>
                      <c:pt idx="4">
                        <c:v>Rio Grande do Piauí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5"/>
                      <c:pt idx="0">
                        <c:v>517</c:v>
                      </c:pt>
                      <c:pt idx="1">
                        <c:v>1182</c:v>
                      </c:pt>
                      <c:pt idx="2">
                        <c:v>280</c:v>
                      </c:pt>
                      <c:pt idx="3">
                        <c:v>258</c:v>
                      </c:pt>
                      <c:pt idx="4">
                        <c:v>580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5"/>
                      <c:pt idx="0">
                        <c:v>Flores do Piauí</c:v>
                      </c:pt>
                      <c:pt idx="1">
                        <c:v>Itaueira</c:v>
                      </c:pt>
                      <c:pt idx="2">
                        <c:v>Pavussu</c:v>
                      </c:pt>
                      <c:pt idx="3">
                        <c:v>Ribeira do Piauí</c:v>
                      </c:pt>
                      <c:pt idx="4">
                        <c:v>Rio Grande do Piauí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41653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6540888"/>
        <c:crosses val="autoZero"/>
        <c:auto val="1"/>
        <c:lblAlgn val="ctr"/>
        <c:lblOffset val="100"/>
        <c:noMultiLvlLbl val="0"/>
      </c:catAx>
      <c:valAx>
        <c:axId val="416540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653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2"/>
                <c:pt idx="0">
                  <c:v>1213</c:v>
                </c:pt>
                <c:pt idx="1">
                  <c:v>510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2"/>
                <c:pt idx="0">
                  <c:v>1835</c:v>
                </c:pt>
                <c:pt idx="1">
                  <c:v>357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6542456"/>
        <c:axId val="416536968"/>
      </c:barChart>
      <c:catAx>
        <c:axId val="416542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6536968"/>
        <c:crosses val="autoZero"/>
        <c:auto val="1"/>
        <c:lblAlgn val="ctr"/>
        <c:lblOffset val="100"/>
        <c:noMultiLvlLbl val="0"/>
      </c:catAx>
      <c:valAx>
        <c:axId val="416536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6542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2"/>
                <c:pt idx="0">
                  <c:v>1835</c:v>
                </c:pt>
                <c:pt idx="1">
                  <c:v>357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2"/>
                <c:pt idx="0">
                  <c:v>Baixa Grande do Ribeiro</c:v>
                </c:pt>
                <c:pt idx="1">
                  <c:v>Ribeiro Gonçalves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2"/>
                <c:pt idx="0">
                  <c:v>151.27782357790602</c:v>
                </c:pt>
                <c:pt idx="1">
                  <c:v>70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16535400"/>
        <c:axId val="416538536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2"/>
                      <c:pt idx="0">
                        <c:v>Baixa Grande do Ribeiro</c:v>
                      </c:pt>
                      <c:pt idx="1">
                        <c:v>Ribeiro Gonçalves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2"/>
                      <c:pt idx="0">
                        <c:v>1213</c:v>
                      </c:pt>
                      <c:pt idx="1">
                        <c:v>510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2"/>
                      <c:pt idx="0">
                        <c:v>Baixa Grande do Ribeiro</c:v>
                      </c:pt>
                      <c:pt idx="1">
                        <c:v>Ribeiro Gonçalves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416535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6538536"/>
        <c:crosses val="autoZero"/>
        <c:auto val="1"/>
        <c:lblAlgn val="ctr"/>
        <c:lblOffset val="100"/>
        <c:noMultiLvlLbl val="0"/>
      </c:catAx>
      <c:valAx>
        <c:axId val="416538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6535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 smtClean="0"/>
              <a:t>Vacinados B19 e RB51</a:t>
            </a:r>
            <a:r>
              <a:rPr lang="pt-BR" baseline="0" dirty="0" smtClean="0"/>
              <a:t> </a:t>
            </a:r>
            <a:r>
              <a:rPr lang="pt-BR" baseline="0" dirty="0"/>
              <a:t>Brucelose</a:t>
            </a:r>
            <a:endParaRPr lang="pt-B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7439057177231065"/>
          <c:y val="0.12098478659393656"/>
          <c:w val="0.81407903787517599"/>
          <c:h val="0.54325994770927832"/>
        </c:manualLayout>
      </c:layout>
      <c:lineChart>
        <c:grouping val="standard"/>
        <c:varyColors val="0"/>
        <c:ser>
          <c:idx val="0"/>
          <c:order val="0"/>
          <c:tx>
            <c:strRef>
              <c:f>Plan2!$A$1</c:f>
              <c:strCache>
                <c:ptCount val="1"/>
                <c:pt idx="0">
                  <c:v>Ano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Plan2!$B$1:$M$1</c:f>
              <c:numCache>
                <c:formatCode>General</c:formatCode>
                <c:ptCount val="12"/>
                <c:pt idx="0">
                  <c:v>0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Plan2!$A$2</c:f>
              <c:strCache>
                <c:ptCount val="1"/>
                <c:pt idx="0">
                  <c:v>Índice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Plan2!$B$2:$M$2</c:f>
            </c:numRef>
          </c:val>
          <c:smooth val="0"/>
        </c:ser>
        <c:ser>
          <c:idx val="2"/>
          <c:order val="2"/>
          <c:tx>
            <c:strRef>
              <c:f>Plan2!$A$3</c:f>
              <c:strCache>
                <c:ptCount val="1"/>
                <c:pt idx="0">
                  <c:v>Bov Vacinaveis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Plan2!$B$3:$M$3</c:f>
              <c:numCache>
                <c:formatCode>#,##0</c:formatCode>
                <c:ptCount val="12"/>
                <c:pt idx="0">
                  <c:v>39977</c:v>
                </c:pt>
                <c:pt idx="1">
                  <c:v>102387</c:v>
                </c:pt>
                <c:pt idx="2">
                  <c:v>103591</c:v>
                </c:pt>
                <c:pt idx="3">
                  <c:v>106847</c:v>
                </c:pt>
                <c:pt idx="4">
                  <c:v>114735</c:v>
                </c:pt>
                <c:pt idx="5">
                  <c:v>90893</c:v>
                </c:pt>
                <c:pt idx="6">
                  <c:v>134771</c:v>
                </c:pt>
                <c:pt idx="7">
                  <c:v>146861</c:v>
                </c:pt>
                <c:pt idx="8">
                  <c:v>131692</c:v>
                </c:pt>
                <c:pt idx="9">
                  <c:v>133215</c:v>
                </c:pt>
                <c:pt idx="10">
                  <c:v>146254</c:v>
                </c:pt>
                <c:pt idx="11">
                  <c:v>139275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Plan2!$A$4</c:f>
              <c:strCache>
                <c:ptCount val="1"/>
                <c:pt idx="0">
                  <c:v>Bov Vacinados B19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Plan2!$B$4:$M$4</c:f>
              <c:numCache>
                <c:formatCode>#,##0</c:formatCode>
                <c:ptCount val="12"/>
                <c:pt idx="0">
                  <c:v>12449</c:v>
                </c:pt>
                <c:pt idx="1">
                  <c:v>43885</c:v>
                </c:pt>
                <c:pt idx="2">
                  <c:v>48172</c:v>
                </c:pt>
                <c:pt idx="3">
                  <c:v>32895</c:v>
                </c:pt>
                <c:pt idx="4">
                  <c:v>53294</c:v>
                </c:pt>
                <c:pt idx="5">
                  <c:v>14818</c:v>
                </c:pt>
                <c:pt idx="6">
                  <c:v>18934</c:v>
                </c:pt>
                <c:pt idx="7">
                  <c:v>25943</c:v>
                </c:pt>
                <c:pt idx="8">
                  <c:v>61733</c:v>
                </c:pt>
                <c:pt idx="9">
                  <c:v>65419</c:v>
                </c:pt>
                <c:pt idx="10">
                  <c:v>56542</c:v>
                </c:pt>
                <c:pt idx="11">
                  <c:v>71195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Plan2!$A$5</c:f>
              <c:strCache>
                <c:ptCount val="1"/>
                <c:pt idx="0">
                  <c:v>Bov Vacinados RB51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Plan2!$B$5:$M$5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199</c:v>
                </c:pt>
                <c:pt idx="4" formatCode="#,##0">
                  <c:v>11137</c:v>
                </c:pt>
                <c:pt idx="5" formatCode="#,##0">
                  <c:v>4148</c:v>
                </c:pt>
                <c:pt idx="6">
                  <c:v>0</c:v>
                </c:pt>
                <c:pt idx="7">
                  <c:v>0</c:v>
                </c:pt>
                <c:pt idx="8" formatCode="#,##0">
                  <c:v>1922</c:v>
                </c:pt>
                <c:pt idx="9" formatCode="#,##0">
                  <c:v>2058</c:v>
                </c:pt>
                <c:pt idx="10" formatCode="#,##0">
                  <c:v>3870</c:v>
                </c:pt>
                <c:pt idx="11" formatCode="#,##0">
                  <c:v>6692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1781320"/>
        <c:axId val="311676560"/>
      </c:lineChart>
      <c:catAx>
        <c:axId val="271781320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1676560"/>
        <c:crosses val="autoZero"/>
        <c:auto val="1"/>
        <c:lblAlgn val="ctr"/>
        <c:lblOffset val="100"/>
        <c:noMultiLvlLbl val="0"/>
      </c:catAx>
      <c:valAx>
        <c:axId val="31167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17813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4"/>
                <c:pt idx="0">
                  <c:v>722</c:v>
                </c:pt>
                <c:pt idx="1">
                  <c:v>678</c:v>
                </c:pt>
                <c:pt idx="2">
                  <c:v>1665</c:v>
                </c:pt>
                <c:pt idx="3">
                  <c:v>1275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4"/>
                <c:pt idx="0">
                  <c:v>768</c:v>
                </c:pt>
                <c:pt idx="1">
                  <c:v>343</c:v>
                </c:pt>
                <c:pt idx="2">
                  <c:v>745</c:v>
                </c:pt>
                <c:pt idx="3">
                  <c:v>817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6796128"/>
        <c:axId val="414237744"/>
      </c:barChart>
      <c:catAx>
        <c:axId val="31679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4237744"/>
        <c:crosses val="autoZero"/>
        <c:auto val="1"/>
        <c:lblAlgn val="ctr"/>
        <c:lblOffset val="100"/>
        <c:noMultiLvlLbl val="0"/>
      </c:catAx>
      <c:valAx>
        <c:axId val="41423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79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4"/>
                <c:pt idx="0">
                  <c:v>768</c:v>
                </c:pt>
                <c:pt idx="1">
                  <c:v>343</c:v>
                </c:pt>
                <c:pt idx="2">
                  <c:v>745</c:v>
                </c:pt>
                <c:pt idx="3">
                  <c:v>817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4"/>
                <c:pt idx="0">
                  <c:v>Barreiras do Piauí</c:v>
                </c:pt>
                <c:pt idx="1">
                  <c:v>Gilbués</c:v>
                </c:pt>
                <c:pt idx="2">
                  <c:v>Monte Alegre do Piauí</c:v>
                </c:pt>
                <c:pt idx="3">
                  <c:v>Santa Filomena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4"/>
                <c:pt idx="0">
                  <c:v>106.37119113573408</c:v>
                </c:pt>
                <c:pt idx="1">
                  <c:v>50.589970501474923</c:v>
                </c:pt>
                <c:pt idx="2">
                  <c:v>44.74474474474475</c:v>
                </c:pt>
                <c:pt idx="3">
                  <c:v>64.078431372549019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19689664"/>
        <c:axId val="419694368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4"/>
                      <c:pt idx="0">
                        <c:v>Barreiras do Piauí</c:v>
                      </c:pt>
                      <c:pt idx="1">
                        <c:v>Gilbués</c:v>
                      </c:pt>
                      <c:pt idx="2">
                        <c:v>Monte Alegre do Piauí</c:v>
                      </c:pt>
                      <c:pt idx="3">
                        <c:v>Santa Filomena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4"/>
                      <c:pt idx="0">
                        <c:v>722</c:v>
                      </c:pt>
                      <c:pt idx="1">
                        <c:v>678</c:v>
                      </c:pt>
                      <c:pt idx="2">
                        <c:v>1665</c:v>
                      </c:pt>
                      <c:pt idx="3">
                        <c:v>1275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4"/>
                      <c:pt idx="0">
                        <c:v>Barreiras do Piauí</c:v>
                      </c:pt>
                      <c:pt idx="1">
                        <c:v>Gilbués</c:v>
                      </c:pt>
                      <c:pt idx="2">
                        <c:v>Monte Alegre do Piauí</c:v>
                      </c:pt>
                      <c:pt idx="3">
                        <c:v>Santa Filomena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41968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9694368"/>
        <c:crosses val="autoZero"/>
        <c:auto val="1"/>
        <c:lblAlgn val="ctr"/>
        <c:lblOffset val="100"/>
        <c:noMultiLvlLbl val="0"/>
      </c:catAx>
      <c:valAx>
        <c:axId val="41969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9689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7"/>
                <c:pt idx="0">
                  <c:v>15</c:v>
                </c:pt>
                <c:pt idx="1">
                  <c:v>70</c:v>
                </c:pt>
                <c:pt idx="2">
                  <c:v>306</c:v>
                </c:pt>
                <c:pt idx="3">
                  <c:v>110</c:v>
                </c:pt>
                <c:pt idx="4">
                  <c:v>27</c:v>
                </c:pt>
                <c:pt idx="5">
                  <c:v>35</c:v>
                </c:pt>
                <c:pt idx="6">
                  <c:v>224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4171224"/>
        <c:axId val="414175536"/>
      </c:barChart>
      <c:catAx>
        <c:axId val="414171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4175536"/>
        <c:crosses val="autoZero"/>
        <c:auto val="1"/>
        <c:lblAlgn val="ctr"/>
        <c:lblOffset val="100"/>
        <c:noMultiLvlLbl val="0"/>
      </c:catAx>
      <c:valAx>
        <c:axId val="41417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4171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7"/>
                <c:pt idx="0">
                  <c:v>Bonfim do Piauí</c:v>
                </c:pt>
                <c:pt idx="1">
                  <c:v>Coronel José Dias</c:v>
                </c:pt>
                <c:pt idx="2">
                  <c:v>Dirceu Arcoverde</c:v>
                </c:pt>
                <c:pt idx="3">
                  <c:v>Dom Inocêncio</c:v>
                </c:pt>
                <c:pt idx="4">
                  <c:v>Fartura do Piauí</c:v>
                </c:pt>
                <c:pt idx="5">
                  <c:v>São Lourenço do Piauí</c:v>
                </c:pt>
                <c:pt idx="6">
                  <c:v>São Raimundo Nonato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39.090909090909093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14237352"/>
        <c:axId val="414235000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7"/>
                      <c:pt idx="0">
                        <c:v>Bonfim do Piauí</c:v>
                      </c:pt>
                      <c:pt idx="1">
                        <c:v>Coronel José Dias</c:v>
                      </c:pt>
                      <c:pt idx="2">
                        <c:v>Dirceu Arcoverde</c:v>
                      </c:pt>
                      <c:pt idx="3">
                        <c:v>Dom Inocêncio</c:v>
                      </c:pt>
                      <c:pt idx="4">
                        <c:v>Fartura do Piauí</c:v>
                      </c:pt>
                      <c:pt idx="5">
                        <c:v>São Lourenço do Piauí</c:v>
                      </c:pt>
                      <c:pt idx="6">
                        <c:v>São Raimundo Nonato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15</c:v>
                      </c:pt>
                      <c:pt idx="1">
                        <c:v>70</c:v>
                      </c:pt>
                      <c:pt idx="2">
                        <c:v>306</c:v>
                      </c:pt>
                      <c:pt idx="3">
                        <c:v>110</c:v>
                      </c:pt>
                      <c:pt idx="4">
                        <c:v>27</c:v>
                      </c:pt>
                      <c:pt idx="5">
                        <c:v>35</c:v>
                      </c:pt>
                      <c:pt idx="6">
                        <c:v>224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7"/>
                      <c:pt idx="0">
                        <c:v>Bonfim do Piauí</c:v>
                      </c:pt>
                      <c:pt idx="1">
                        <c:v>Coronel José Dias</c:v>
                      </c:pt>
                      <c:pt idx="2">
                        <c:v>Dirceu Arcoverde</c:v>
                      </c:pt>
                      <c:pt idx="3">
                        <c:v>Dom Inocêncio</c:v>
                      </c:pt>
                      <c:pt idx="4">
                        <c:v>Fartura do Piauí</c:v>
                      </c:pt>
                      <c:pt idx="5">
                        <c:v>São Lourenço do Piauí</c:v>
                      </c:pt>
                      <c:pt idx="6">
                        <c:v>São Raimundo Nonato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414237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4235000"/>
        <c:crosses val="autoZero"/>
        <c:auto val="1"/>
        <c:lblAlgn val="ctr"/>
        <c:lblOffset val="100"/>
        <c:noMultiLvlLbl val="0"/>
      </c:catAx>
      <c:valAx>
        <c:axId val="414235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4237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3"/>
                <c:pt idx="0">
                  <c:v>224</c:v>
                </c:pt>
                <c:pt idx="1">
                  <c:v>496</c:v>
                </c:pt>
                <c:pt idx="2">
                  <c:v>3269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3"/>
                <c:pt idx="0">
                  <c:v>442</c:v>
                </c:pt>
                <c:pt idx="1">
                  <c:v>204</c:v>
                </c:pt>
                <c:pt idx="2">
                  <c:v>2496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6537360"/>
        <c:axId val="416540104"/>
      </c:barChart>
      <c:catAx>
        <c:axId val="41653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6540104"/>
        <c:crosses val="autoZero"/>
        <c:auto val="1"/>
        <c:lblAlgn val="ctr"/>
        <c:lblOffset val="100"/>
        <c:noMultiLvlLbl val="0"/>
      </c:catAx>
      <c:valAx>
        <c:axId val="416540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6537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3"/>
                <c:pt idx="0">
                  <c:v>442</c:v>
                </c:pt>
                <c:pt idx="1">
                  <c:v>204</c:v>
                </c:pt>
                <c:pt idx="2">
                  <c:v>2496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3"/>
                <c:pt idx="0">
                  <c:v>Antônio Almeida</c:v>
                </c:pt>
                <c:pt idx="1">
                  <c:v>Porto Alegre do Piauí</c:v>
                </c:pt>
                <c:pt idx="2">
                  <c:v>Uruçuí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3"/>
                <c:pt idx="0">
                  <c:v>197.32142857142858</c:v>
                </c:pt>
                <c:pt idx="1">
                  <c:v>41.12903225806452</c:v>
                </c:pt>
                <c:pt idx="2">
                  <c:v>76.353624961762009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16548728"/>
        <c:axId val="416549120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3"/>
                      <c:pt idx="0">
                        <c:v>Antônio Almeida</c:v>
                      </c:pt>
                      <c:pt idx="1">
                        <c:v>Porto Alegre do Piauí</c:v>
                      </c:pt>
                      <c:pt idx="2">
                        <c:v>Uruçuí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3"/>
                      <c:pt idx="0">
                        <c:v>224</c:v>
                      </c:pt>
                      <c:pt idx="1">
                        <c:v>496</c:v>
                      </c:pt>
                      <c:pt idx="2">
                        <c:v>3269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3"/>
                      <c:pt idx="0">
                        <c:v>Antônio Almeida</c:v>
                      </c:pt>
                      <c:pt idx="1">
                        <c:v>Porto Alegre do Piauí</c:v>
                      </c:pt>
                      <c:pt idx="2">
                        <c:v>Uruçuí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416548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6549120"/>
        <c:crosses val="autoZero"/>
        <c:auto val="1"/>
        <c:lblAlgn val="ctr"/>
        <c:lblOffset val="100"/>
        <c:noMultiLvlLbl val="0"/>
      </c:catAx>
      <c:valAx>
        <c:axId val="41654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6548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 smtClean="0"/>
              <a:t>Propriedades/Vacinação</a:t>
            </a:r>
            <a:r>
              <a:rPr lang="pt-BR" baseline="0" dirty="0" smtClean="0"/>
              <a:t> </a:t>
            </a:r>
            <a:r>
              <a:rPr lang="pt-BR" baseline="0" dirty="0"/>
              <a:t>Brucelose</a:t>
            </a:r>
            <a:endParaRPr lang="pt-BR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Plan2!$A$1</c:f>
              <c:strCache>
                <c:ptCount val="1"/>
                <c:pt idx="0">
                  <c:v>Ano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Plan2!$B$1:$M$1</c:f>
              <c:numCache>
                <c:formatCode>General</c:formatCode>
                <c:ptCount val="12"/>
                <c:pt idx="0">
                  <c:v>0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Plan2!$A$2</c:f>
              <c:strCache>
                <c:ptCount val="1"/>
                <c:pt idx="0">
                  <c:v>Índice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Plan2!$B$2:$M$2</c:f>
            </c:numRef>
          </c:val>
          <c:smooth val="0"/>
        </c:ser>
        <c:ser>
          <c:idx val="2"/>
          <c:order val="2"/>
          <c:tx>
            <c:strRef>
              <c:f>Plan2!$A$3</c:f>
              <c:strCache>
                <c:ptCount val="1"/>
                <c:pt idx="0">
                  <c:v>Bov Vacinaveis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Plan2!$B$3:$M$3</c:f>
            </c:numRef>
          </c:val>
          <c:smooth val="0"/>
        </c:ser>
        <c:ser>
          <c:idx val="3"/>
          <c:order val="3"/>
          <c:tx>
            <c:strRef>
              <c:f>Plan2!$A$4</c:f>
              <c:strCache>
                <c:ptCount val="1"/>
                <c:pt idx="0">
                  <c:v>Bov Vacinados B19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Plan2!$B$4:$M$4</c:f>
            </c:numRef>
          </c:val>
          <c:smooth val="0"/>
        </c:ser>
        <c:ser>
          <c:idx val="4"/>
          <c:order val="4"/>
          <c:tx>
            <c:strRef>
              <c:f>Plan2!$A$5</c:f>
              <c:strCache>
                <c:ptCount val="1"/>
                <c:pt idx="0">
                  <c:v>Bov Vacinados RB51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Plan2!$B$5:$M$5</c:f>
            </c:numRef>
          </c:val>
          <c:smooth val="0"/>
        </c:ser>
        <c:ser>
          <c:idx val="5"/>
          <c:order val="5"/>
          <c:tx>
            <c:strRef>
              <c:f>Plan2!$A$6</c:f>
              <c:strCache>
                <c:ptCount val="1"/>
                <c:pt idx="0">
                  <c:v>Prop c/bov vacinavéis 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Plan2!$B$6:$M$6</c:f>
              <c:numCache>
                <c:formatCode>#,##0</c:formatCode>
                <c:ptCount val="12"/>
                <c:pt idx="0">
                  <c:v>11143</c:v>
                </c:pt>
                <c:pt idx="1">
                  <c:v>31522</c:v>
                </c:pt>
                <c:pt idx="2">
                  <c:v>31214</c:v>
                </c:pt>
                <c:pt idx="3">
                  <c:v>31976</c:v>
                </c:pt>
                <c:pt idx="4">
                  <c:v>32086</c:v>
                </c:pt>
                <c:pt idx="5">
                  <c:v>32446</c:v>
                </c:pt>
                <c:pt idx="6">
                  <c:v>51694</c:v>
                </c:pt>
                <c:pt idx="7">
                  <c:v>61311</c:v>
                </c:pt>
                <c:pt idx="8">
                  <c:v>26247</c:v>
                </c:pt>
                <c:pt idx="9">
                  <c:v>25097</c:v>
                </c:pt>
                <c:pt idx="10">
                  <c:v>25396</c:v>
                </c:pt>
                <c:pt idx="11">
                  <c:v>25789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Plan2!$A$7</c:f>
              <c:strCache>
                <c:ptCount val="1"/>
                <c:pt idx="0">
                  <c:v>Prop Vacinadas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Plan2!$B$7:$M$7</c:f>
              <c:numCache>
                <c:formatCode>#,##0</c:formatCode>
                <c:ptCount val="12"/>
                <c:pt idx="0">
                  <c:v>2552</c:v>
                </c:pt>
                <c:pt idx="1">
                  <c:v>7388</c:v>
                </c:pt>
                <c:pt idx="2">
                  <c:v>11618</c:v>
                </c:pt>
                <c:pt idx="3">
                  <c:v>7778</c:v>
                </c:pt>
                <c:pt idx="4">
                  <c:v>11779</c:v>
                </c:pt>
                <c:pt idx="5">
                  <c:v>3437</c:v>
                </c:pt>
                <c:pt idx="6">
                  <c:v>3378</c:v>
                </c:pt>
                <c:pt idx="7">
                  <c:v>3612</c:v>
                </c:pt>
                <c:pt idx="8">
                  <c:v>8446</c:v>
                </c:pt>
                <c:pt idx="9">
                  <c:v>9910</c:v>
                </c:pt>
                <c:pt idx="10">
                  <c:v>7773</c:v>
                </c:pt>
                <c:pt idx="11">
                  <c:v>9990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1680872"/>
        <c:axId val="311682048"/>
      </c:lineChart>
      <c:catAx>
        <c:axId val="3116808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1682048"/>
        <c:crosses val="autoZero"/>
        <c:auto val="1"/>
        <c:lblAlgn val="ctr"/>
        <c:lblOffset val="100"/>
        <c:noMultiLvlLbl val="0"/>
      </c:catAx>
      <c:valAx>
        <c:axId val="311682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16808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6"/>
                <c:pt idx="0">
                  <c:v>8</c:v>
                </c:pt>
                <c:pt idx="1">
                  <c:v>111</c:v>
                </c:pt>
                <c:pt idx="2">
                  <c:v>12</c:v>
                </c:pt>
                <c:pt idx="3">
                  <c:v>38</c:v>
                </c:pt>
                <c:pt idx="4">
                  <c:v>63</c:v>
                </c:pt>
                <c:pt idx="5">
                  <c:v>104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1681656"/>
        <c:axId val="311677344"/>
      </c:barChart>
      <c:catAx>
        <c:axId val="311681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1677344"/>
        <c:crosses val="autoZero"/>
        <c:auto val="1"/>
        <c:lblAlgn val="ctr"/>
        <c:lblOffset val="100"/>
        <c:noMultiLvlLbl val="0"/>
      </c:catAx>
      <c:valAx>
        <c:axId val="31167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1681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6"/>
                <c:pt idx="0">
                  <c:v>Anísio de Abreu</c:v>
                </c:pt>
                <c:pt idx="1">
                  <c:v>Caracol</c:v>
                </c:pt>
                <c:pt idx="2">
                  <c:v>Guaribas</c:v>
                </c:pt>
                <c:pt idx="3">
                  <c:v>Jurema</c:v>
                </c:pt>
                <c:pt idx="4">
                  <c:v>São Braz do Piauí</c:v>
                </c:pt>
                <c:pt idx="5">
                  <c:v>Várzea Branca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2.6315789473684208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1682440"/>
        <c:axId val="311683224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6"/>
                      <c:pt idx="0">
                        <c:v>Anísio de Abreu</c:v>
                      </c:pt>
                      <c:pt idx="1">
                        <c:v>Caracol</c:v>
                      </c:pt>
                      <c:pt idx="2">
                        <c:v>Guaribas</c:v>
                      </c:pt>
                      <c:pt idx="3">
                        <c:v>Jurema</c:v>
                      </c:pt>
                      <c:pt idx="4">
                        <c:v>São Braz do Piauí</c:v>
                      </c:pt>
                      <c:pt idx="5">
                        <c:v>Várzea Branca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8</c:v>
                      </c:pt>
                      <c:pt idx="1">
                        <c:v>111</c:v>
                      </c:pt>
                      <c:pt idx="2">
                        <c:v>12</c:v>
                      </c:pt>
                      <c:pt idx="3">
                        <c:v>38</c:v>
                      </c:pt>
                      <c:pt idx="4">
                        <c:v>63</c:v>
                      </c:pt>
                      <c:pt idx="5">
                        <c:v>104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6"/>
                      <c:pt idx="0">
                        <c:v>Anísio de Abreu</c:v>
                      </c:pt>
                      <c:pt idx="1">
                        <c:v>Caracol</c:v>
                      </c:pt>
                      <c:pt idx="2">
                        <c:v>Guaribas</c:v>
                      </c:pt>
                      <c:pt idx="3">
                        <c:v>Jurema</c:v>
                      </c:pt>
                      <c:pt idx="4">
                        <c:v>São Braz do Piauí</c:v>
                      </c:pt>
                      <c:pt idx="5">
                        <c:v>Várzea Branca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311682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1683224"/>
        <c:crosses val="autoZero"/>
        <c:auto val="1"/>
        <c:lblAlgn val="ctr"/>
        <c:lblOffset val="100"/>
        <c:noMultiLvlLbl val="0"/>
      </c:catAx>
      <c:valAx>
        <c:axId val="311683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1682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6"/>
                <c:pt idx="0">
                  <c:v>1340</c:v>
                </c:pt>
                <c:pt idx="1">
                  <c:v>1132</c:v>
                </c:pt>
                <c:pt idx="2">
                  <c:v>633</c:v>
                </c:pt>
                <c:pt idx="3">
                  <c:v>360</c:v>
                </c:pt>
                <c:pt idx="4">
                  <c:v>492</c:v>
                </c:pt>
                <c:pt idx="5">
                  <c:v>770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6"/>
                <c:pt idx="0">
                  <c:v>1071</c:v>
                </c:pt>
                <c:pt idx="1">
                  <c:v>504</c:v>
                </c:pt>
                <c:pt idx="2">
                  <c:v>622</c:v>
                </c:pt>
                <c:pt idx="3">
                  <c:v>381</c:v>
                </c:pt>
                <c:pt idx="4">
                  <c:v>1424</c:v>
                </c:pt>
                <c:pt idx="5">
                  <c:v>483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1682832"/>
        <c:axId val="311678520"/>
      </c:barChart>
      <c:catAx>
        <c:axId val="31168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1678520"/>
        <c:crosses val="autoZero"/>
        <c:auto val="1"/>
        <c:lblAlgn val="ctr"/>
        <c:lblOffset val="100"/>
        <c:noMultiLvlLbl val="0"/>
      </c:catAx>
      <c:valAx>
        <c:axId val="311678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168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9364935135895048E-2"/>
          <c:y val="0.14487997520503851"/>
          <c:w val="0.89112373753823038"/>
          <c:h val="0.61882336790366343"/>
        </c:manualLayout>
      </c:layout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6"/>
                <c:pt idx="0">
                  <c:v>1071</c:v>
                </c:pt>
                <c:pt idx="1">
                  <c:v>504</c:v>
                </c:pt>
                <c:pt idx="2">
                  <c:v>622</c:v>
                </c:pt>
                <c:pt idx="3">
                  <c:v>381</c:v>
                </c:pt>
                <c:pt idx="4">
                  <c:v>1424</c:v>
                </c:pt>
                <c:pt idx="5">
                  <c:v>483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6"/>
                <c:pt idx="0">
                  <c:v>Bertolínia</c:v>
                </c:pt>
                <c:pt idx="1">
                  <c:v>Canavieira</c:v>
                </c:pt>
                <c:pt idx="2">
                  <c:v>Colônia do Gurguéia</c:v>
                </c:pt>
                <c:pt idx="3">
                  <c:v>Eliseu Martins</c:v>
                </c:pt>
                <c:pt idx="4">
                  <c:v>Manoel Emídio</c:v>
                </c:pt>
                <c:pt idx="5">
                  <c:v>Sebastião Leal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6"/>
                <c:pt idx="0">
                  <c:v>79.925373134328353</c:v>
                </c:pt>
                <c:pt idx="1">
                  <c:v>44.522968197879855</c:v>
                </c:pt>
                <c:pt idx="2">
                  <c:v>98.262243285939959</c:v>
                </c:pt>
                <c:pt idx="3">
                  <c:v>105.83333333333333</c:v>
                </c:pt>
                <c:pt idx="4">
                  <c:v>289.4308943089431</c:v>
                </c:pt>
                <c:pt idx="5">
                  <c:v>62.727272727272734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1683616"/>
        <c:axId val="316795736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6"/>
                      <c:pt idx="0">
                        <c:v>Bertolínia</c:v>
                      </c:pt>
                      <c:pt idx="1">
                        <c:v>Canavieira</c:v>
                      </c:pt>
                      <c:pt idx="2">
                        <c:v>Colônia do Gurguéia</c:v>
                      </c:pt>
                      <c:pt idx="3">
                        <c:v>Eliseu Martins</c:v>
                      </c:pt>
                      <c:pt idx="4">
                        <c:v>Manoel Emídio</c:v>
                      </c:pt>
                      <c:pt idx="5">
                        <c:v>Sebastião Leal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1340</c:v>
                      </c:pt>
                      <c:pt idx="1">
                        <c:v>1132</c:v>
                      </c:pt>
                      <c:pt idx="2">
                        <c:v>633</c:v>
                      </c:pt>
                      <c:pt idx="3">
                        <c:v>360</c:v>
                      </c:pt>
                      <c:pt idx="4">
                        <c:v>492</c:v>
                      </c:pt>
                      <c:pt idx="5">
                        <c:v>770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6"/>
                      <c:pt idx="0">
                        <c:v>Bertolínia</c:v>
                      </c:pt>
                      <c:pt idx="1">
                        <c:v>Canavieira</c:v>
                      </c:pt>
                      <c:pt idx="2">
                        <c:v>Colônia do Gurguéia</c:v>
                      </c:pt>
                      <c:pt idx="3">
                        <c:v>Eliseu Martins</c:v>
                      </c:pt>
                      <c:pt idx="4">
                        <c:v>Manoel Emídio</c:v>
                      </c:pt>
                      <c:pt idx="5">
                        <c:v>Sebastião Leal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31168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795736"/>
        <c:crosses val="autoZero"/>
        <c:auto val="1"/>
        <c:lblAlgn val="ctr"/>
        <c:lblOffset val="100"/>
        <c:noMultiLvlLbl val="0"/>
      </c:catAx>
      <c:valAx>
        <c:axId val="316795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168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Bovinos</a:t>
            </a:r>
            <a:r>
              <a:rPr lang="pt-BR" baseline="0"/>
              <a:t> Existentes/Vacinados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'graficos dinamicos'!$C$2:$C$3</c:f>
              <c:strCache>
                <c:ptCount val="2"/>
                <c:pt idx="0">
                  <c:v>Cod_IBGE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dinamicos'!$C$4:$C$227</c:f>
            </c:numRef>
          </c:val>
        </c:ser>
        <c:ser>
          <c:idx val="1"/>
          <c:order val="1"/>
          <c:tx>
            <c:strRef>
              <c:f>'graficos dinamicos'!$D$2:$D$3</c:f>
              <c:strCache>
                <c:ptCount val="2"/>
                <c:pt idx="0">
                  <c:v>Propriedades com fêmeas em idade de vacinação no semestre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dinamicos'!$D$4:$D$227</c:f>
            </c:numRef>
          </c:val>
        </c:ser>
        <c:ser>
          <c:idx val="2"/>
          <c:order val="2"/>
          <c:tx>
            <c:strRef>
              <c:f>'graficos dinamicos'!$E$2:$E$3</c:f>
              <c:strCache>
                <c:ptCount val="2"/>
                <c:pt idx="0">
                  <c:v>Propriedades com vacinação em fêmeas de 3-8 meses de idade, no semestre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dinamicos'!$E$4:$E$227</c:f>
            </c:numRef>
          </c:val>
        </c:ser>
        <c:ser>
          <c:idx val="3"/>
          <c:order val="3"/>
          <c:tx>
            <c:strRef>
              <c:f>'graficos dinamicos'!$F$2:$F$3</c:f>
              <c:strCache>
                <c:ptCount val="2"/>
                <c:pt idx="0">
                  <c:v>Índice de Vacinação de Brucelose em propriedade no semestre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dinamicos'!$F$4:$F$227</c:f>
            </c:numRef>
          </c:val>
        </c:ser>
        <c:ser>
          <c:idx val="4"/>
          <c:order val="4"/>
          <c:tx>
            <c:strRef>
              <c:f>'graficos dinamicos'!$G$2:$G$3</c:f>
              <c:strCache>
                <c:ptCount val="2"/>
                <c:pt idx="0">
                  <c:v>Total de fêmeas Bovinas existentes (0-12m)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dinamicos'!$G$4:$G$227</c:f>
              <c:numCache>
                <c:formatCode>0</c:formatCode>
                <c:ptCount val="7"/>
                <c:pt idx="0">
                  <c:v>941</c:v>
                </c:pt>
                <c:pt idx="1">
                  <c:v>3114</c:v>
                </c:pt>
                <c:pt idx="2">
                  <c:v>675</c:v>
                </c:pt>
                <c:pt idx="3">
                  <c:v>985</c:v>
                </c:pt>
                <c:pt idx="4">
                  <c:v>816</c:v>
                </c:pt>
                <c:pt idx="5">
                  <c:v>1314</c:v>
                </c:pt>
                <c:pt idx="6">
                  <c:v>2290</c:v>
                </c:pt>
              </c:numCache>
            </c:numRef>
          </c:val>
        </c:ser>
        <c:ser>
          <c:idx val="5"/>
          <c:order val="5"/>
          <c:tx>
            <c:strRef>
              <c:f>'graficos dinamicos'!$H$2:$H$3</c:f>
              <c:strCache>
                <c:ptCount val="2"/>
                <c:pt idx="0">
                  <c:v>Total de fêmeas Bubalinas existentes (0-12m)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dinamicos'!$H$4:$H$227</c:f>
            </c:numRef>
          </c:val>
        </c:ser>
        <c:ser>
          <c:idx val="6"/>
          <c:order val="6"/>
          <c:tx>
            <c:strRef>
              <c:f>'graficos dinamicos'!$I$2:$I$3</c:f>
              <c:strCache>
                <c:ptCount val="2"/>
                <c:pt idx="0">
                  <c:v>Total fêmeas Bovinas  (0-12m) vacinadas com B19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dinamicos'!$I$4:$I$227</c:f>
            </c:numRef>
          </c:val>
        </c:ser>
        <c:ser>
          <c:idx val="7"/>
          <c:order val="7"/>
          <c:tx>
            <c:strRef>
              <c:f>'graficos dinamicos'!$J$2:$J$3</c:f>
              <c:strCache>
                <c:ptCount val="2"/>
                <c:pt idx="0">
                  <c:v>Total fêmeas Bubalinas (3-8m) vacinadas com B19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dinamicos'!$J$4:$J$227</c:f>
            </c:numRef>
          </c:val>
        </c:ser>
        <c:ser>
          <c:idx val="8"/>
          <c:order val="8"/>
          <c:tx>
            <c:strRef>
              <c:f>'graficos dinamicos'!$K$2:$K$3</c:f>
              <c:strCache>
                <c:ptCount val="2"/>
                <c:pt idx="0">
                  <c:v> Total de fêmeas de 3 a 8 meses vacinadas B19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dinamicos'!$K$4:$K$227</c:f>
            </c:numRef>
          </c:val>
        </c:ser>
        <c:ser>
          <c:idx val="9"/>
          <c:order val="9"/>
          <c:tx>
            <c:strRef>
              <c:f>'graficos dinamicos'!$L$2:$L$3</c:f>
              <c:strCache>
                <c:ptCount val="2"/>
                <c:pt idx="0">
                  <c:v>Total de Fêmeas Bovinas 3 a 8 m Vacinadas com RB51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dinamicos'!$L$4:$L$227</c:f>
            </c:numRef>
          </c:val>
        </c:ser>
        <c:ser>
          <c:idx val="10"/>
          <c:order val="10"/>
          <c:tx>
            <c:strRef>
              <c:f>'graficos dinamicos'!$M$2:$M$3</c:f>
              <c:strCache>
                <c:ptCount val="2"/>
                <c:pt idx="0">
                  <c:v>Total de Fêmeas Bovinas &gt; 8m Vacinadas com RB51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dinamicos'!$M$4:$M$227</c:f>
            </c:numRef>
          </c:val>
        </c:ser>
        <c:ser>
          <c:idx val="11"/>
          <c:order val="11"/>
          <c:tx>
            <c:strRef>
              <c:f>'graficos dinamicos'!$N$2:$N$3</c:f>
              <c:strCache>
                <c:ptCount val="2"/>
                <c:pt idx="0">
                  <c:v>TOTAL   Fêmeas Bovinas vacinadas com RB51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dinamicos'!$N$4:$N$227</c:f>
            </c:numRef>
          </c:val>
        </c:ser>
        <c:ser>
          <c:idx val="12"/>
          <c:order val="12"/>
          <c:tx>
            <c:strRef>
              <c:f>'graficos dinamicos'!$O$2:$O$3</c:f>
              <c:strCache>
                <c:ptCount val="2"/>
                <c:pt idx="0">
                  <c:v>Total Fêmeas (3-8m) vacinadas com ambas as vacinas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'graficos dinamicos'!$A$4:$B$227</c15:sqref>
                  </c15:fullRef>
                  <c15:levelRef>
                    <c15:sqref>'graficos dinamicos'!$B$4:$B$227</c15:sqref>
                  </c15:levelRef>
                </c:ext>
              </c:extLst>
              <c:f>'graficos dinamicos'!$B$4:$B$227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dinamicos'!$O$4:$O$227</c:f>
              <c:numCache>
                <c:formatCode>General</c:formatCode>
                <c:ptCount val="7"/>
                <c:pt idx="0">
                  <c:v>522</c:v>
                </c:pt>
                <c:pt idx="1">
                  <c:v>4117</c:v>
                </c:pt>
                <c:pt idx="2">
                  <c:v>442</c:v>
                </c:pt>
                <c:pt idx="3">
                  <c:v>841</c:v>
                </c:pt>
                <c:pt idx="4">
                  <c:v>708</c:v>
                </c:pt>
                <c:pt idx="5">
                  <c:v>883</c:v>
                </c:pt>
                <c:pt idx="6">
                  <c:v>2221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6795344"/>
        <c:axId val="316793776"/>
      </c:barChart>
      <c:catAx>
        <c:axId val="31679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793776"/>
        <c:crosses val="autoZero"/>
        <c:auto val="1"/>
        <c:lblAlgn val="ctr"/>
        <c:lblOffset val="100"/>
        <c:noMultiLvlLbl val="0"/>
      </c:catAx>
      <c:valAx>
        <c:axId val="316793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795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Indice</a:t>
            </a:r>
            <a:r>
              <a:rPr lang="pt-BR" baseline="0"/>
              <a:t> de Vacinação 2025</a:t>
            </a:r>
            <a:endParaRPr lang="pt-B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'graficos dinamicos'!$C$2</c:f>
              <c:strCache>
                <c:ptCount val="1"/>
                <c:pt idx="0">
                  <c:v>Cod_IBGE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dinamicos'!$C$3:$C$227</c:f>
            </c:numRef>
          </c:val>
          <c:smooth val="0"/>
        </c:ser>
        <c:ser>
          <c:idx val="1"/>
          <c:order val="1"/>
          <c:tx>
            <c:strRef>
              <c:f>'graficos dinamicos'!$D$2</c:f>
              <c:strCache>
                <c:ptCount val="1"/>
                <c:pt idx="0">
                  <c:v>Propriedades com fêmeas em idade de vacinação no semestre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dinamicos'!$D$3:$D$227</c:f>
            </c:numRef>
          </c:val>
          <c:smooth val="0"/>
        </c:ser>
        <c:ser>
          <c:idx val="2"/>
          <c:order val="2"/>
          <c:tx>
            <c:strRef>
              <c:f>'graficos dinamicos'!$E$2</c:f>
              <c:strCache>
                <c:ptCount val="1"/>
                <c:pt idx="0">
                  <c:v>Propriedades com vacinação em fêmeas de 3-8 meses de idade, no semestre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dinamicos'!$E$3:$E$227</c:f>
            </c:numRef>
          </c:val>
          <c:smooth val="0"/>
        </c:ser>
        <c:ser>
          <c:idx val="3"/>
          <c:order val="3"/>
          <c:tx>
            <c:strRef>
              <c:f>'graficos dinamicos'!$F$2</c:f>
              <c:strCache>
                <c:ptCount val="1"/>
                <c:pt idx="0">
                  <c:v>Índice de Vacinação de Brucelose em propriedade no semestre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dinamicos'!$F$3:$F$227</c:f>
            </c:numRef>
          </c:val>
          <c:smooth val="0"/>
        </c:ser>
        <c:ser>
          <c:idx val="5"/>
          <c:order val="5"/>
          <c:tx>
            <c:strRef>
              <c:f>'graficos dinamicos'!$H$2</c:f>
              <c:strCache>
                <c:ptCount val="1"/>
                <c:pt idx="0">
                  <c:v>Total de fêmeas Bubalinas existentes (0-12m)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dinamicos'!$H$3:$H$227</c:f>
            </c:numRef>
          </c:val>
          <c:smooth val="0"/>
        </c:ser>
        <c:ser>
          <c:idx val="7"/>
          <c:order val="7"/>
          <c:tx>
            <c:strRef>
              <c:f>'graficos dinamicos'!$J$2</c:f>
              <c:strCache>
                <c:ptCount val="1"/>
                <c:pt idx="0">
                  <c:v>Total fêmeas Bubalinas (3-8m) vacinadas com B19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dinamicos'!$J$3:$J$227</c:f>
            </c:numRef>
          </c:val>
          <c:smooth val="0"/>
        </c:ser>
        <c:ser>
          <c:idx val="8"/>
          <c:order val="8"/>
          <c:tx>
            <c:strRef>
              <c:f>'graficos dinamicos'!$K$2</c:f>
              <c:strCache>
                <c:ptCount val="1"/>
                <c:pt idx="0">
                  <c:v> Total de fêmeas de 3 a 8 meses vacinadas B19 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dinamicos'!$K$3:$K$227</c:f>
            </c:numRef>
          </c:val>
          <c:smooth val="0"/>
        </c:ser>
        <c:ser>
          <c:idx val="9"/>
          <c:order val="9"/>
          <c:tx>
            <c:strRef>
              <c:f>'graficos dinamicos'!$L$2</c:f>
              <c:strCache>
                <c:ptCount val="1"/>
                <c:pt idx="0">
                  <c:v>Total de Fêmeas Bovinas 3 a 8 m Vacinadas com RB51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dinamicos'!$L$3:$L$227</c:f>
            </c:numRef>
          </c:val>
          <c:smooth val="0"/>
        </c:ser>
        <c:ser>
          <c:idx val="10"/>
          <c:order val="10"/>
          <c:tx>
            <c:strRef>
              <c:f>'graficos dinamicos'!$M$2</c:f>
              <c:strCache>
                <c:ptCount val="1"/>
                <c:pt idx="0">
                  <c:v>Total de Fêmeas Bovinas &gt; 8m Vacinadas com RB51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dinamicos'!$M$3:$M$227</c:f>
            </c:numRef>
          </c:val>
          <c:smooth val="0"/>
        </c:ser>
        <c:ser>
          <c:idx val="11"/>
          <c:order val="11"/>
          <c:tx>
            <c:strRef>
              <c:f>'graficos dinamicos'!$N$2</c:f>
              <c:strCache>
                <c:ptCount val="1"/>
                <c:pt idx="0">
                  <c:v>TOTAL   Fêmeas Bovinas vacinadas com RB51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dinamicos'!$N$3:$N$227</c:f>
            </c:numRef>
          </c:val>
          <c:smooth val="0"/>
        </c:ser>
        <c:ser>
          <c:idx val="12"/>
          <c:order val="12"/>
          <c:tx>
            <c:strRef>
              <c:f>'graficos dinamicos'!$O$2</c:f>
              <c:strCache>
                <c:ptCount val="1"/>
                <c:pt idx="0">
                  <c:v>Total Fêmeas (3-8m) vacinadas com ambas as vacinas</c:v>
                </c:pt>
              </c:strCache>
            </c:strRef>
          </c:tx>
          <c:spPr>
            <a:ln w="2857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dinamicos'!$O$3:$O$227</c:f>
              <c:numCache>
                <c:formatCode>General</c:formatCode>
                <c:ptCount val="7"/>
                <c:pt idx="0">
                  <c:v>522</c:v>
                </c:pt>
                <c:pt idx="1">
                  <c:v>4117</c:v>
                </c:pt>
                <c:pt idx="2">
                  <c:v>442</c:v>
                </c:pt>
                <c:pt idx="3">
                  <c:v>841</c:v>
                </c:pt>
                <c:pt idx="4">
                  <c:v>708</c:v>
                </c:pt>
                <c:pt idx="5">
                  <c:v>883</c:v>
                </c:pt>
                <c:pt idx="6">
                  <c:v>2221</c:v>
                </c:pt>
              </c:numCache>
            </c:numRef>
          </c:val>
          <c:smooth val="0"/>
        </c:ser>
        <c:ser>
          <c:idx val="13"/>
          <c:order val="13"/>
          <c:tx>
            <c:strRef>
              <c:f>'graficos dinamicos'!$P$2</c:f>
              <c:strCache>
                <c:ptCount val="1"/>
                <c:pt idx="0">
                  <c:v>Índice de vacinação de brucelose de fêmeas entre 3 e 8 meses de idade no ano</c:v>
                </c:pt>
              </c:strCache>
            </c:strRef>
          </c:tx>
          <c:spPr>
            <a:ln w="28575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>
                    <a:lumMod val="80000"/>
                    <a:lumOff val="2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'graficos dinamicos'!$B$3:$B$227</c:f>
              <c:strCache>
                <c:ptCount val="7"/>
                <c:pt idx="0">
                  <c:v>Alvorada do Gurguéia</c:v>
                </c:pt>
                <c:pt idx="1">
                  <c:v>Bom Jesus</c:v>
                </c:pt>
                <c:pt idx="2">
                  <c:v>Cristino Castro</c:v>
                </c:pt>
                <c:pt idx="3">
                  <c:v>Currais</c:v>
                </c:pt>
                <c:pt idx="4">
                  <c:v>Palmeira do Piauí</c:v>
                </c:pt>
                <c:pt idx="5">
                  <c:v>Redenção do Gurguéia</c:v>
                </c:pt>
                <c:pt idx="6">
                  <c:v>Santa Luz</c:v>
                </c:pt>
              </c:strCache>
            </c:strRef>
          </c:cat>
          <c:val>
            <c:numRef>
              <c:f>'graficos dinamicos'!$P$3:$P$227</c:f>
              <c:numCache>
                <c:formatCode>0.00</c:formatCode>
                <c:ptCount val="7"/>
                <c:pt idx="0">
                  <c:v>55.47290116896918</c:v>
                </c:pt>
                <c:pt idx="1">
                  <c:v>132.20937700706489</c:v>
                </c:pt>
                <c:pt idx="2">
                  <c:v>65.481481481481481</c:v>
                </c:pt>
                <c:pt idx="3">
                  <c:v>85.380710659898469</c:v>
                </c:pt>
                <c:pt idx="4">
                  <c:v>86.764705882352942</c:v>
                </c:pt>
                <c:pt idx="5">
                  <c:v>67.199391171993909</c:v>
                </c:pt>
                <c:pt idx="6">
                  <c:v>96.986899563318772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6800048"/>
        <c:axId val="316796520"/>
        <c:extLst>
          <c:ext xmlns:c15="http://schemas.microsoft.com/office/drawing/2012/chart" uri="{02D57815-91ED-43cb-92C2-25804820EDAC}">
            <c15:filteredLine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'graficos dinamicos'!$G$2</c15:sqref>
                        </c15:formulaRef>
                      </c:ext>
                    </c:extLst>
                    <c:strCache>
                      <c:ptCount val="1"/>
                      <c:pt idx="0">
                        <c:v>Total de fêmeas Bovinas existentes (0-12m)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7"/>
                      <c:pt idx="0">
                        <c:v>Alvorada do Gurguéia</c:v>
                      </c:pt>
                      <c:pt idx="1">
                        <c:v>Bom Jesus</c:v>
                      </c:pt>
                      <c:pt idx="2">
                        <c:v>Cristino Castro</c:v>
                      </c:pt>
                      <c:pt idx="3">
                        <c:v>Currais</c:v>
                      </c:pt>
                      <c:pt idx="4">
                        <c:v>Palmeira do Piauí</c:v>
                      </c:pt>
                      <c:pt idx="5">
                        <c:v>Redenção do Gurguéia</c:v>
                      </c:pt>
                      <c:pt idx="6">
                        <c:v>Santa Luz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'graficos dinamicos'!$G$3:$G$227</c15:sqref>
                        </c15:formulaRef>
                      </c:ext>
                    </c:extLst>
                    <c:numCache>
                      <c:formatCode>0</c:formatCode>
                      <c:ptCount val="7"/>
                      <c:pt idx="0">
                        <c:v>941</c:v>
                      </c:pt>
                      <c:pt idx="1">
                        <c:v>3114</c:v>
                      </c:pt>
                      <c:pt idx="2">
                        <c:v>675</c:v>
                      </c:pt>
                      <c:pt idx="3">
                        <c:v>985</c:v>
                      </c:pt>
                      <c:pt idx="4">
                        <c:v>816</c:v>
                      </c:pt>
                      <c:pt idx="5">
                        <c:v>1314</c:v>
                      </c:pt>
                      <c:pt idx="6">
                        <c:v>2290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dinamicos'!$I$2</c15:sqref>
                        </c15:formulaRef>
                      </c:ext>
                    </c:extLst>
                    <c:strCache>
                      <c:ptCount val="1"/>
                      <c:pt idx="0">
                        <c:v>Total fêmeas Bovinas  (0-12m) vacinadas com B19 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dinamicos'!$B$3:$B$227</c15:sqref>
                        </c15:formulaRef>
                      </c:ext>
                    </c:extLst>
                    <c:strCache>
                      <c:ptCount val="7"/>
                      <c:pt idx="0">
                        <c:v>Alvorada do Gurguéia</c:v>
                      </c:pt>
                      <c:pt idx="1">
                        <c:v>Bom Jesus</c:v>
                      </c:pt>
                      <c:pt idx="2">
                        <c:v>Cristino Castro</c:v>
                      </c:pt>
                      <c:pt idx="3">
                        <c:v>Currais</c:v>
                      </c:pt>
                      <c:pt idx="4">
                        <c:v>Palmeira do Piauí</c:v>
                      </c:pt>
                      <c:pt idx="5">
                        <c:v>Redenção do Gurguéia</c:v>
                      </c:pt>
                      <c:pt idx="6">
                        <c:v>Santa Luz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'graficos dinamicos'!$I$3:$I$227</c15:sqref>
                        </c15:formulaRef>
                      </c:ext>
                    </c:extLst>
                  </c:numRef>
                </c:val>
                <c:smooth val="0"/>
              </c15:ser>
            </c15:filteredLineSeries>
          </c:ext>
        </c:extLst>
      </c:lineChart>
      <c:catAx>
        <c:axId val="31680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796520"/>
        <c:crosses val="autoZero"/>
        <c:auto val="1"/>
        <c:lblAlgn val="ctr"/>
        <c:lblOffset val="100"/>
        <c:noMultiLvlLbl val="0"/>
      </c:catAx>
      <c:valAx>
        <c:axId val="316796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6800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1315" y="2937921"/>
            <a:ext cx="7766936" cy="893633"/>
          </a:xfrm>
          <a:prstGeom prst="rect">
            <a:avLst/>
          </a:prstGeom>
        </p:spPr>
        <p:txBody>
          <a:bodyPr anchor="b">
            <a:noAutofit/>
          </a:bodyPr>
          <a:lstStyle>
            <a:lvl1pPr algn="r">
              <a:defRPr sz="5400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1315" y="3831552"/>
            <a:ext cx="7766936" cy="10968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buNone/>
              <a:defRPr sz="3600">
                <a:solidFill>
                  <a:srgbClr val="444142"/>
                </a:solidFill>
                <a:latin typeface="Tw Cen MT Condensed" panose="020B06060201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grpSp>
        <p:nvGrpSpPr>
          <p:cNvPr id="34" name="Agrupar 33">
            <a:extLst>
              <a:ext uri="{FF2B5EF4-FFF2-40B4-BE49-F238E27FC236}">
                <a16:creationId xmlns="" xmlns:a16="http://schemas.microsoft.com/office/drawing/2014/main" id="{B03298FB-C020-F4E4-E4A1-A26BF429EDCB}"/>
              </a:ext>
            </a:extLst>
          </p:cNvPr>
          <p:cNvGrpSpPr/>
          <p:nvPr userDrawn="1"/>
        </p:nvGrpSpPr>
        <p:grpSpPr>
          <a:xfrm>
            <a:off x="636390" y="1306825"/>
            <a:ext cx="9180000" cy="6544"/>
            <a:chOff x="-23020" y="1402727"/>
            <a:chExt cx="12314770" cy="6544"/>
          </a:xfrm>
        </p:grpSpPr>
        <p:cxnSp>
          <p:nvCxnSpPr>
            <p:cNvPr id="22" name="Conector reto 21">
              <a:extLst>
                <a:ext uri="{FF2B5EF4-FFF2-40B4-BE49-F238E27FC236}">
                  <a16:creationId xmlns="" xmlns:a16="http://schemas.microsoft.com/office/drawing/2014/main" id="{A588DD49-6784-53B6-0AE0-69BDFEBCDE82}"/>
                </a:ext>
              </a:extLst>
            </p:cNvPr>
            <p:cNvCxnSpPr/>
            <p:nvPr userDrawn="1"/>
          </p:nvCxnSpPr>
          <p:spPr>
            <a:xfrm>
              <a:off x="-23020" y="1402727"/>
              <a:ext cx="3060174" cy="0"/>
            </a:xfrm>
            <a:prstGeom prst="line">
              <a:avLst/>
            </a:prstGeom>
            <a:ln w="38100">
              <a:solidFill>
                <a:srgbClr val="2B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="" xmlns:a16="http://schemas.microsoft.com/office/drawing/2014/main" id="{B18DC9F7-1D59-2D6F-7D87-B493D021F323}"/>
                </a:ext>
              </a:extLst>
            </p:cNvPr>
            <p:cNvCxnSpPr/>
            <p:nvPr userDrawn="1"/>
          </p:nvCxnSpPr>
          <p:spPr>
            <a:xfrm>
              <a:off x="3037154" y="1409271"/>
              <a:ext cx="3060174" cy="0"/>
            </a:xfrm>
            <a:prstGeom prst="line">
              <a:avLst/>
            </a:prstGeom>
            <a:ln w="38100">
              <a:solidFill>
                <a:srgbClr val="FFBD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="" xmlns:a16="http://schemas.microsoft.com/office/drawing/2014/main" id="{CC64D7B8-9E67-1C77-0524-9C2D39D98848}"/>
                </a:ext>
              </a:extLst>
            </p:cNvPr>
            <p:cNvCxnSpPr/>
            <p:nvPr userDrawn="1"/>
          </p:nvCxnSpPr>
          <p:spPr>
            <a:xfrm>
              <a:off x="6131015" y="1409271"/>
              <a:ext cx="3060174" cy="0"/>
            </a:xfrm>
            <a:prstGeom prst="line">
              <a:avLst/>
            </a:prstGeom>
            <a:ln w="38100">
              <a:solidFill>
                <a:srgbClr val="F24C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="" xmlns:a16="http://schemas.microsoft.com/office/drawing/2014/main" id="{882CE904-9302-6FB6-1C69-7B7B51399E07}"/>
                </a:ext>
              </a:extLst>
            </p:cNvPr>
            <p:cNvCxnSpPr/>
            <p:nvPr userDrawn="1"/>
          </p:nvCxnSpPr>
          <p:spPr>
            <a:xfrm>
              <a:off x="9231576" y="1409271"/>
              <a:ext cx="3060174" cy="0"/>
            </a:xfrm>
            <a:prstGeom prst="line">
              <a:avLst/>
            </a:prstGeom>
            <a:ln w="38100">
              <a:solidFill>
                <a:srgbClr val="228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Agrupar 5">
            <a:extLst>
              <a:ext uri="{FF2B5EF4-FFF2-40B4-BE49-F238E27FC236}">
                <a16:creationId xmlns="" xmlns:a16="http://schemas.microsoft.com/office/drawing/2014/main" id="{F7640417-1C2E-AE2D-97DD-C54FD5CB5184}"/>
              </a:ext>
            </a:extLst>
          </p:cNvPr>
          <p:cNvGrpSpPr/>
          <p:nvPr userDrawn="1"/>
        </p:nvGrpSpPr>
        <p:grpSpPr>
          <a:xfrm>
            <a:off x="2275614" y="-8467"/>
            <a:ext cx="5614599" cy="1224000"/>
            <a:chOff x="2275614" y="-8467"/>
            <a:chExt cx="5614599" cy="1224000"/>
          </a:xfrm>
        </p:grpSpPr>
        <p:pic>
          <p:nvPicPr>
            <p:cNvPr id="17" name="Imagem 16">
              <a:extLst>
                <a:ext uri="{FF2B5EF4-FFF2-40B4-BE49-F238E27FC236}">
                  <a16:creationId xmlns="" xmlns:a16="http://schemas.microsoft.com/office/drawing/2014/main" id="{B0CB4F2F-20AE-BA0F-BFC8-F2D5B5709C1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5" t="60402" r="17611" b="13632"/>
            <a:stretch/>
          </p:blipFill>
          <p:spPr>
            <a:xfrm>
              <a:off x="4083094" y="-8467"/>
              <a:ext cx="3807119" cy="1224000"/>
            </a:xfrm>
            <a:prstGeom prst="rect">
              <a:avLst/>
            </a:prstGeom>
          </p:spPr>
        </p:pic>
        <p:pic>
          <p:nvPicPr>
            <p:cNvPr id="5" name="Imagem 4">
              <a:extLst>
                <a:ext uri="{FF2B5EF4-FFF2-40B4-BE49-F238E27FC236}">
                  <a16:creationId xmlns="" xmlns:a16="http://schemas.microsoft.com/office/drawing/2014/main" id="{FE365B7D-52BA-2265-0C40-64BCE8CF7C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614" y="161019"/>
              <a:ext cx="1858317" cy="847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57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64" y="1638125"/>
            <a:ext cx="8596668" cy="692427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0C468B2D-11C2-31F0-B9E1-14B6DDA3266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23727" y="2494071"/>
            <a:ext cx="7766936" cy="692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rgbClr val="444142"/>
                </a:solidFill>
                <a:latin typeface="Tw Cen MT Condensed" panose="020B06060201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980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65" y="2160589"/>
            <a:ext cx="9313302" cy="3880773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rgbClr val="007844"/>
                </a:solidFill>
                <a:latin typeface="Tw Cen MT Condensed" panose="020B0606020104020203" pitchFamily="34" charset="0"/>
              </a:defRPr>
            </a:lvl1pPr>
            <a:lvl2pPr marL="742950" indent="-285750"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2pPr>
            <a:lvl3pPr marL="1143000" indent="-228600">
              <a:buSzPct val="130000"/>
              <a:buFont typeface="Arial" panose="020B0604020202020204" pitchFamily="34" charset="0"/>
              <a:buChar char="•"/>
              <a:defRPr sz="2600">
                <a:latin typeface="Tw Cen MT Condensed" panose="020B0606020104020203" pitchFamily="34" charset="0"/>
              </a:defRPr>
            </a:lvl3pPr>
            <a:lvl4pPr marL="1600200" indent="-228600">
              <a:buSzPct val="130000"/>
              <a:buFont typeface="Wingdings" panose="05000000000000000000" pitchFamily="2" charset="2"/>
              <a:buChar char="ü"/>
              <a:defRPr sz="2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4pPr>
            <a:lvl5pPr marL="2057400" indent="-228600">
              <a:buSzPct val="130000"/>
              <a:buFont typeface="Wingdings" panose="05000000000000000000" pitchFamily="2" charset="2"/>
              <a:buChar char="v"/>
              <a:defRPr sz="20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41AF6EFE-ECA1-5C27-9F67-2D7F4FF8C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4" y="1319897"/>
            <a:ext cx="8596668" cy="692427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8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CC2E19DF-13B3-FE05-BDBE-BEAF0E06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84" y="1208306"/>
            <a:ext cx="9010038" cy="4448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5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031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1B831192-EE5B-E61C-ADE7-A4604AE1DFB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7333" y="2160589"/>
            <a:ext cx="4184036" cy="4322098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rgbClr val="007844"/>
                </a:solidFill>
                <a:latin typeface="Tw Cen MT Condensed" panose="020B0606020104020203" pitchFamily="34" charset="0"/>
              </a:defRPr>
            </a:lvl1pPr>
            <a:lvl2pPr marL="742950" indent="-285750"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2pPr>
            <a:lvl3pPr marL="1143000" indent="-228600">
              <a:buSzPct val="130000"/>
              <a:buFont typeface="Arial" panose="020B0604020202020204" pitchFamily="34" charset="0"/>
              <a:buChar char="•"/>
              <a:defRPr sz="2600">
                <a:latin typeface="Tw Cen MT Condensed" panose="020B0606020104020203" pitchFamily="34" charset="0"/>
              </a:defRPr>
            </a:lvl3pPr>
            <a:lvl4pPr marL="1600200" indent="-228600">
              <a:buSzPct val="130000"/>
              <a:buFont typeface="Wingdings" panose="05000000000000000000" pitchFamily="2" charset="2"/>
              <a:buChar char="ü"/>
              <a:defRPr sz="2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4pPr>
            <a:lvl5pPr marL="2057400" indent="-228600">
              <a:buSzPct val="130000"/>
              <a:buFont typeface="Wingdings" panose="05000000000000000000" pitchFamily="2" charset="2"/>
              <a:buChar char="v"/>
              <a:defRPr sz="20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343950"/>
            <a:ext cx="8596668" cy="5864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AB9E3AC4-908F-AA45-BC09-20B34FD3626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089966" y="2160589"/>
            <a:ext cx="4184036" cy="4322098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rgbClr val="007844"/>
                </a:solidFill>
                <a:latin typeface="Tw Cen MT Condensed" panose="020B0606020104020203" pitchFamily="34" charset="0"/>
              </a:defRPr>
            </a:lvl1pPr>
            <a:lvl2pPr marL="742950" indent="-285750"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2pPr>
            <a:lvl3pPr marL="1143000" indent="-228600">
              <a:buSzPct val="130000"/>
              <a:buFont typeface="Arial" panose="020B0604020202020204" pitchFamily="34" charset="0"/>
              <a:buChar char="•"/>
              <a:defRPr sz="2600">
                <a:latin typeface="Tw Cen MT Condensed" panose="020B0606020104020203" pitchFamily="34" charset="0"/>
              </a:defRPr>
            </a:lvl3pPr>
            <a:lvl4pPr marL="1600200" indent="-228600">
              <a:buSzPct val="130000"/>
              <a:buFont typeface="Wingdings" panose="05000000000000000000" pitchFamily="2" charset="2"/>
              <a:buChar char="ü"/>
              <a:defRPr sz="2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4pPr>
            <a:lvl5pPr marL="2057400" indent="-228600">
              <a:buSzPct val="130000"/>
              <a:buFont typeface="Wingdings" panose="05000000000000000000" pitchFamily="2" charset="2"/>
              <a:buChar char="v"/>
              <a:defRPr sz="20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44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50654"/>
            <a:ext cx="3854528" cy="10711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000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347415"/>
            <a:ext cx="3854528" cy="42444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400">
                <a:latin typeface="Tw Cen MT Condensed" panose="020B0606020104020203" pitchFamily="34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9BC18C-4C0C-CC49-D034-32730965DFF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50569" y="1150653"/>
            <a:ext cx="4476557" cy="5441215"/>
          </a:xfrm>
          <a:prstGeom prst="rect">
            <a:avLst/>
          </a:prstGeom>
        </p:spPr>
        <p:txBody>
          <a:bodyPr/>
          <a:lstStyle>
            <a:lvl1pPr>
              <a:defRPr sz="3000" b="0">
                <a:solidFill>
                  <a:srgbClr val="007844"/>
                </a:solidFill>
                <a:latin typeface="Tw Cen MT Condensed" panose="020B0606020104020203" pitchFamily="34" charset="0"/>
              </a:defRPr>
            </a:lvl1pPr>
            <a:lvl2pPr marL="742950" indent="-285750">
              <a:buSzPct val="130000"/>
              <a:buFont typeface="Wingdings" panose="05000000000000000000" pitchFamily="2" charset="2"/>
              <a:buChar char="§"/>
              <a:defRPr sz="28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2pPr>
            <a:lvl3pPr marL="1143000" indent="-228600">
              <a:buSzPct val="130000"/>
              <a:buFont typeface="Arial" panose="020B0604020202020204" pitchFamily="34" charset="0"/>
              <a:buChar char="•"/>
              <a:defRPr sz="2600">
                <a:latin typeface="Tw Cen MT Condensed" panose="020B0606020104020203" pitchFamily="34" charset="0"/>
              </a:defRPr>
            </a:lvl3pPr>
            <a:lvl4pPr marL="1600200" indent="-228600">
              <a:buSzPct val="130000"/>
              <a:buFont typeface="Wingdings" panose="05000000000000000000" pitchFamily="2" charset="2"/>
              <a:buChar char="ü"/>
              <a:defRPr sz="2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4pPr>
            <a:lvl5pPr marL="2057400" indent="-228600">
              <a:buSzPct val="130000"/>
              <a:buFont typeface="Wingdings" panose="05000000000000000000" pitchFamily="2" charset="2"/>
              <a:buChar char="v"/>
              <a:defRPr sz="20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3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="" xmlns:a16="http://schemas.microsoft.com/office/drawing/2014/main" id="{40DC5499-8C4D-278A-40CF-D3569517B69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377084" y="1774209"/>
            <a:ext cx="9010038" cy="453105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DFCA870E-C1E5-C868-64E9-0E7A2E1C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84" y="1208306"/>
            <a:ext cx="9010038" cy="4448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15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448" y="5520999"/>
            <a:ext cx="8596667" cy="4448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007844"/>
                </a:solidFill>
                <a:latin typeface="BigNoodleTitling" panose="02000708030402040100" pitchFamily="2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2366" y="1114567"/>
            <a:ext cx="9437151" cy="422170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618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1" name="Agrupar 10">
            <a:extLst>
              <a:ext uri="{FF2B5EF4-FFF2-40B4-BE49-F238E27FC236}">
                <a16:creationId xmlns="" xmlns:a16="http://schemas.microsoft.com/office/drawing/2014/main" id="{5C6CD611-7108-B79E-7B53-8E9FB65FEB24}"/>
              </a:ext>
            </a:extLst>
          </p:cNvPr>
          <p:cNvGrpSpPr/>
          <p:nvPr userDrawn="1"/>
        </p:nvGrpSpPr>
        <p:grpSpPr>
          <a:xfrm>
            <a:off x="-40944" y="1059251"/>
            <a:ext cx="9756000" cy="6544"/>
            <a:chOff x="-23020" y="1402727"/>
            <a:chExt cx="12314770" cy="6544"/>
          </a:xfrm>
        </p:grpSpPr>
        <p:cxnSp>
          <p:nvCxnSpPr>
            <p:cNvPr id="12" name="Conector reto 11">
              <a:extLst>
                <a:ext uri="{FF2B5EF4-FFF2-40B4-BE49-F238E27FC236}">
                  <a16:creationId xmlns="" xmlns:a16="http://schemas.microsoft.com/office/drawing/2014/main" id="{1BBFC754-1ED7-B6FB-8A6B-33AA4EE50C2C}"/>
                </a:ext>
              </a:extLst>
            </p:cNvPr>
            <p:cNvCxnSpPr/>
            <p:nvPr userDrawn="1"/>
          </p:nvCxnSpPr>
          <p:spPr>
            <a:xfrm>
              <a:off x="-23020" y="1402727"/>
              <a:ext cx="3060174" cy="0"/>
            </a:xfrm>
            <a:prstGeom prst="line">
              <a:avLst/>
            </a:prstGeom>
            <a:ln w="38100">
              <a:solidFill>
                <a:srgbClr val="2B5A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>
              <a:extLst>
                <a:ext uri="{FF2B5EF4-FFF2-40B4-BE49-F238E27FC236}">
                  <a16:creationId xmlns="" xmlns:a16="http://schemas.microsoft.com/office/drawing/2014/main" id="{29FD6FA0-6E37-E0CF-C63C-DA7634E25C9D}"/>
                </a:ext>
              </a:extLst>
            </p:cNvPr>
            <p:cNvCxnSpPr/>
            <p:nvPr userDrawn="1"/>
          </p:nvCxnSpPr>
          <p:spPr>
            <a:xfrm>
              <a:off x="3037154" y="1409271"/>
              <a:ext cx="3060174" cy="0"/>
            </a:xfrm>
            <a:prstGeom prst="line">
              <a:avLst/>
            </a:prstGeom>
            <a:ln w="38100">
              <a:solidFill>
                <a:srgbClr val="FFBD3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>
              <a:extLst>
                <a:ext uri="{FF2B5EF4-FFF2-40B4-BE49-F238E27FC236}">
                  <a16:creationId xmlns="" xmlns:a16="http://schemas.microsoft.com/office/drawing/2014/main" id="{3FF299A9-31D6-DDED-9E66-8D9ECB1773CC}"/>
                </a:ext>
              </a:extLst>
            </p:cNvPr>
            <p:cNvCxnSpPr/>
            <p:nvPr userDrawn="1"/>
          </p:nvCxnSpPr>
          <p:spPr>
            <a:xfrm>
              <a:off x="6131015" y="1409271"/>
              <a:ext cx="3060174" cy="0"/>
            </a:xfrm>
            <a:prstGeom prst="line">
              <a:avLst/>
            </a:prstGeom>
            <a:ln w="38100">
              <a:solidFill>
                <a:srgbClr val="F24C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="" xmlns:a16="http://schemas.microsoft.com/office/drawing/2014/main" id="{405CF57D-023E-33A7-A328-61212EC7202D}"/>
                </a:ext>
              </a:extLst>
            </p:cNvPr>
            <p:cNvCxnSpPr/>
            <p:nvPr userDrawn="1"/>
          </p:nvCxnSpPr>
          <p:spPr>
            <a:xfrm>
              <a:off x="9231576" y="1409271"/>
              <a:ext cx="3060174" cy="0"/>
            </a:xfrm>
            <a:prstGeom prst="line">
              <a:avLst/>
            </a:prstGeom>
            <a:ln w="38100">
              <a:solidFill>
                <a:srgbClr val="228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0C9F9C28-435A-5D74-0C20-5FF6AEE76176}"/>
              </a:ext>
            </a:extLst>
          </p:cNvPr>
          <p:cNvGrpSpPr/>
          <p:nvPr userDrawn="1"/>
        </p:nvGrpSpPr>
        <p:grpSpPr>
          <a:xfrm>
            <a:off x="296921" y="64172"/>
            <a:ext cx="4708216" cy="953497"/>
            <a:chOff x="2275614" y="-8467"/>
            <a:chExt cx="5614599" cy="1224000"/>
          </a:xfrm>
        </p:grpSpPr>
        <p:pic>
          <p:nvPicPr>
            <p:cNvPr id="3" name="Imagem 2">
              <a:extLst>
                <a:ext uri="{FF2B5EF4-FFF2-40B4-BE49-F238E27FC236}">
                  <a16:creationId xmlns="" xmlns:a16="http://schemas.microsoft.com/office/drawing/2014/main" id="{C53DBAEB-FE92-F32F-31DE-04B45175D61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5" t="60402" r="17611" b="13632"/>
            <a:stretch/>
          </p:blipFill>
          <p:spPr>
            <a:xfrm>
              <a:off x="4083094" y="-8467"/>
              <a:ext cx="3807119" cy="12240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="" xmlns:a16="http://schemas.microsoft.com/office/drawing/2014/main" id="{247ACFB6-1C45-4103-74D4-F9387B401C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614" y="161019"/>
              <a:ext cx="1858317" cy="847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425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3" r:id="rId2"/>
    <p:sldLayoutId id="2147483692" r:id="rId3"/>
    <p:sldLayoutId id="2147483696" r:id="rId4"/>
    <p:sldLayoutId id="2147483697" r:id="rId5"/>
    <p:sldLayoutId id="2147483694" r:id="rId6"/>
    <p:sldLayoutId id="2147483698" r:id="rId7"/>
    <p:sldLayoutId id="2147483700" r:id="rId8"/>
    <p:sldLayoutId id="2147483699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portaria%20vacina&#231;&#227;o%20brucelose.pdf" TargetMode="External"/><Relationship Id="rId2" Type="http://schemas.openxmlformats.org/officeDocument/2006/relationships/hyperlink" Target="IN%2010%202017%20regulamento%20do%20PECEBT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analise%20vacina&#231;&#227;o%20brucelose%20ano%202025.xlsx" TargetMode="External"/><Relationship Id="rId4" Type="http://schemas.openxmlformats.org/officeDocument/2006/relationships/hyperlink" Target="PORTARIA%20adapi%20pecebt%2058-22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Relat&#243;rio%20do%20vacinador%20Brucelose.docx" TargetMode="External"/><Relationship Id="rId7" Type="http://schemas.openxmlformats.org/officeDocument/2006/relationships/hyperlink" Target="Metas%20e%20instru&#231;oes%20fev%2024.doc" TargetMode="External"/><Relationship Id="rId2" Type="http://schemas.openxmlformats.org/officeDocument/2006/relationships/hyperlink" Target="Cadastro%20de%20Vacinador%20Contra%20Brucelose.doc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Controle%20de%20Venda%20de%20Ant&#237;geno%20BruceloseTuberculina%20Bovina.xlsx" TargetMode="External"/><Relationship Id="rId5" Type="http://schemas.openxmlformats.org/officeDocument/2006/relationships/hyperlink" Target="Controle%20Di&#225;rio%20de%20Venda%20de%20Vacina%20Contra%20Brucelose.doc" TargetMode="External"/><Relationship Id="rId4" Type="http://schemas.openxmlformats.org/officeDocument/2006/relationships/hyperlink" Target="Controle%20de%20Estoque%20de%20VacinaCONTRA%20BRUCELOSE.docx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pecebt.adapi@gmail.com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99371C8-D292-38E0-85CA-104F81EE64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0070C0"/>
                </a:solidFill>
              </a:rPr>
              <a:t> </a:t>
            </a:r>
            <a:r>
              <a:rPr lang="pt-BR" dirty="0">
                <a:solidFill>
                  <a:schemeClr val="hlink"/>
                </a:solidFill>
              </a:rPr>
              <a:t/>
            </a:r>
            <a:br>
              <a:rPr lang="pt-BR" dirty="0">
                <a:solidFill>
                  <a:schemeClr val="hlink"/>
                </a:solidFill>
              </a:rPr>
            </a:b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914400" y="1543946"/>
            <a:ext cx="8899302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BigNoodleTitling" panose="02000708030402040100" pitchFamily="2" charset="0"/>
                <a:ea typeface="+mj-ea"/>
                <a:cs typeface="+mj-cs"/>
              </a:rPr>
              <a:t>Programa Estadual de </a:t>
            </a:r>
            <a:r>
              <a:rPr lang="pt-BR" sz="3200" b="1" dirty="0" smtClean="0">
                <a:solidFill>
                  <a:srgbClr val="0070C0"/>
                </a:solidFill>
                <a:latin typeface="BigNoodleTitling" panose="02000708030402040100" pitchFamily="2" charset="0"/>
                <a:ea typeface="+mj-ea"/>
                <a:cs typeface="+mj-cs"/>
              </a:rPr>
              <a:t>Controle e Erradicação da Brucelose e Tuberculose  - PECEBT</a:t>
            </a:r>
            <a:endParaRPr lang="pt-BR" sz="32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33596" b="18842"/>
          <a:stretch/>
        </p:blipFill>
        <p:spPr>
          <a:xfrm>
            <a:off x="914400" y="2621164"/>
            <a:ext cx="8899302" cy="423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5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2" y="1150861"/>
            <a:ext cx="10665714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Curimatá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664150"/>
              </p:ext>
            </p:extLst>
          </p:nvPr>
        </p:nvGraphicFramePr>
        <p:xfrm>
          <a:off x="1059020" y="4514908"/>
          <a:ext cx="8039100" cy="2295525"/>
        </p:xfrm>
        <a:graphic>
          <a:graphicData uri="http://schemas.openxmlformats.org/drawingml/2006/table">
            <a:tbl>
              <a:tblPr/>
              <a:tblGrid>
                <a:gridCol w="1395347"/>
                <a:gridCol w="2045451"/>
                <a:gridCol w="675475"/>
                <a:gridCol w="723043"/>
                <a:gridCol w="1094079"/>
                <a:gridCol w="583509"/>
                <a:gridCol w="786468"/>
                <a:gridCol w="735728"/>
              </a:tblGrid>
              <a:tr h="1295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Curimatá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Avelino Lopes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Curimatá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Curimatá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Curimatá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Júlio Borges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Curimatá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Morro Cabeça no Tempo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Curimatá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Parnaguá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93,42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5683288"/>
              </p:ext>
            </p:extLst>
          </p:nvPr>
        </p:nvGraphicFramePr>
        <p:xfrm>
          <a:off x="98872" y="1843288"/>
          <a:ext cx="5657850" cy="2638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598695"/>
              </p:ext>
            </p:extLst>
          </p:nvPr>
        </p:nvGraphicFramePr>
        <p:xfrm>
          <a:off x="5716744" y="1843288"/>
          <a:ext cx="6038850" cy="2612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9458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50861"/>
            <a:ext cx="11970299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Itaueira 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284103"/>
              </p:ext>
            </p:extLst>
          </p:nvPr>
        </p:nvGraphicFramePr>
        <p:xfrm>
          <a:off x="930230" y="4562475"/>
          <a:ext cx="8039100" cy="2295525"/>
        </p:xfrm>
        <a:graphic>
          <a:graphicData uri="http://schemas.openxmlformats.org/drawingml/2006/table">
            <a:tbl>
              <a:tblPr/>
              <a:tblGrid>
                <a:gridCol w="1395347"/>
                <a:gridCol w="2045451"/>
                <a:gridCol w="675475"/>
                <a:gridCol w="723043"/>
                <a:gridCol w="1094079"/>
                <a:gridCol w="583509"/>
                <a:gridCol w="786468"/>
                <a:gridCol w="735728"/>
              </a:tblGrid>
              <a:tr h="1295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Itaueira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Flores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Itaueira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Itaueira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6582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58,42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Itaueira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Pavussu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Itaueira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Ribeira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Itaueira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Rio Grande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3168826"/>
              </p:ext>
            </p:extLst>
          </p:nvPr>
        </p:nvGraphicFramePr>
        <p:xfrm>
          <a:off x="5703865" y="1843288"/>
          <a:ext cx="6038850" cy="2702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269927"/>
              </p:ext>
            </p:extLst>
          </p:nvPr>
        </p:nvGraphicFramePr>
        <p:xfrm>
          <a:off x="0" y="1843288"/>
          <a:ext cx="5657850" cy="2664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475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04222"/>
            <a:ext cx="11448507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Ribeiro Gonçalves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65881"/>
              </p:ext>
            </p:extLst>
          </p:nvPr>
        </p:nvGraphicFramePr>
        <p:xfrm>
          <a:off x="955989" y="4752304"/>
          <a:ext cx="8039100" cy="1989786"/>
        </p:xfrm>
        <a:graphic>
          <a:graphicData uri="http://schemas.openxmlformats.org/drawingml/2006/table">
            <a:tbl>
              <a:tblPr/>
              <a:tblGrid>
                <a:gridCol w="1395347"/>
                <a:gridCol w="2045451"/>
                <a:gridCol w="675475"/>
                <a:gridCol w="723043"/>
                <a:gridCol w="1094079"/>
                <a:gridCol w="583509"/>
                <a:gridCol w="786468"/>
                <a:gridCol w="735728"/>
              </a:tblGrid>
              <a:tr h="152028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7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Ribeiro Gonçalves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Baixa Grande do Ribeiro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151,28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475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Ribeiro Gonçalves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Ribeiro Gonçalves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1212780"/>
              </p:ext>
            </p:extLst>
          </p:nvPr>
        </p:nvGraphicFramePr>
        <p:xfrm>
          <a:off x="5409657" y="1967716"/>
          <a:ext cx="6038850" cy="2810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5117645"/>
              </p:ext>
            </p:extLst>
          </p:nvPr>
        </p:nvGraphicFramePr>
        <p:xfrm>
          <a:off x="103031" y="1796649"/>
          <a:ext cx="5254580" cy="2788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569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1" y="1264871"/>
            <a:ext cx="11448507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Santa Filomena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560258"/>
              </p:ext>
            </p:extLst>
          </p:nvPr>
        </p:nvGraphicFramePr>
        <p:xfrm>
          <a:off x="930230" y="4762500"/>
          <a:ext cx="8039100" cy="2095500"/>
        </p:xfrm>
        <a:graphic>
          <a:graphicData uri="http://schemas.openxmlformats.org/drawingml/2006/table">
            <a:tbl>
              <a:tblPr/>
              <a:tblGrid>
                <a:gridCol w="1395347"/>
                <a:gridCol w="2045451"/>
                <a:gridCol w="675475"/>
                <a:gridCol w="723043"/>
                <a:gridCol w="1094079"/>
                <a:gridCol w="583509"/>
                <a:gridCol w="786468"/>
                <a:gridCol w="735728"/>
              </a:tblGrid>
              <a:tr h="1295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Filomena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Barreiras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30,69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Filomena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Gilbués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50,59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Filomena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 Alegre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44,74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Filomena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Filomena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6532157"/>
              </p:ext>
            </p:extLst>
          </p:nvPr>
        </p:nvGraphicFramePr>
        <p:xfrm>
          <a:off x="5899864" y="1957298"/>
          <a:ext cx="6038850" cy="2756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3028038"/>
              </p:ext>
            </p:extLst>
          </p:nvPr>
        </p:nvGraphicFramePr>
        <p:xfrm>
          <a:off x="168236" y="1957298"/>
          <a:ext cx="5657850" cy="2666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537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50861"/>
            <a:ext cx="11784168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São Raimundo Nonato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370587"/>
              </p:ext>
            </p:extLst>
          </p:nvPr>
        </p:nvGraphicFramePr>
        <p:xfrm>
          <a:off x="1007503" y="4378815"/>
          <a:ext cx="8999382" cy="2479185"/>
        </p:xfrm>
        <a:graphic>
          <a:graphicData uri="http://schemas.openxmlformats.org/drawingml/2006/table">
            <a:tbl>
              <a:tblPr/>
              <a:tblGrid>
                <a:gridCol w="1562023"/>
                <a:gridCol w="2289783"/>
                <a:gridCol w="756161"/>
                <a:gridCol w="809412"/>
                <a:gridCol w="1224768"/>
                <a:gridCol w="653210"/>
                <a:gridCol w="880413"/>
                <a:gridCol w="823612"/>
              </a:tblGrid>
              <a:tr h="11914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6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Bonfim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13,33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6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Coronel José Dias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6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Dirceu Arcoverde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6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Dom Inocêncio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31,58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6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Fartura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6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Lourenço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3968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Raimundo Nonato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30,92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988278"/>
              </p:ext>
            </p:extLst>
          </p:nvPr>
        </p:nvGraphicFramePr>
        <p:xfrm>
          <a:off x="5639471" y="1843288"/>
          <a:ext cx="6038850" cy="2471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7693747"/>
              </p:ext>
            </p:extLst>
          </p:nvPr>
        </p:nvGraphicFramePr>
        <p:xfrm>
          <a:off x="0" y="1843288"/>
          <a:ext cx="5563673" cy="2484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5526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50861"/>
            <a:ext cx="11784168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Uruçuí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0349"/>
              </p:ext>
            </p:extLst>
          </p:nvPr>
        </p:nvGraphicFramePr>
        <p:xfrm>
          <a:off x="811369" y="4856598"/>
          <a:ext cx="8409905" cy="1895475"/>
        </p:xfrm>
        <a:graphic>
          <a:graphicData uri="http://schemas.openxmlformats.org/drawingml/2006/table">
            <a:tbl>
              <a:tblPr/>
              <a:tblGrid>
                <a:gridCol w="1459708"/>
                <a:gridCol w="2139797"/>
                <a:gridCol w="706632"/>
                <a:gridCol w="756393"/>
                <a:gridCol w="1144544"/>
                <a:gridCol w="610424"/>
                <a:gridCol w="822744"/>
                <a:gridCol w="769663"/>
              </a:tblGrid>
              <a:tr h="1295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Uruçuí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Antônio Almeida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197,32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Uruçuí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Porto Alegre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Uruçuí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Uruçuí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3269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2496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5764561"/>
              </p:ext>
            </p:extLst>
          </p:nvPr>
        </p:nvGraphicFramePr>
        <p:xfrm>
          <a:off x="5587956" y="1843288"/>
          <a:ext cx="6038850" cy="2909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8524112"/>
              </p:ext>
            </p:extLst>
          </p:nvPr>
        </p:nvGraphicFramePr>
        <p:xfrm>
          <a:off x="0" y="1843288"/>
          <a:ext cx="5537915" cy="2818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034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3" y="1674252"/>
            <a:ext cx="10585621" cy="4971247"/>
          </a:xfrm>
        </p:spPr>
        <p:txBody>
          <a:bodyPr/>
          <a:lstStyle/>
          <a:p>
            <a:pPr marL="0" indent="0">
              <a:buNone/>
            </a:pPr>
            <a:endParaRPr lang="pt-BR" sz="3200" dirty="0" smtClean="0">
              <a:solidFill>
                <a:schemeClr val="tx1">
                  <a:lumMod val="65000"/>
                </a:schemeClr>
              </a:solidFill>
              <a:cs typeface="Arial" charset="0"/>
              <a:hlinkClick r:id="rId2" action="ppaction://hlinkfile"/>
            </a:endParaRPr>
          </a:p>
          <a:p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2" action="ppaction://hlinkfile"/>
              </a:rPr>
              <a:t>IN </a:t>
            </a:r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2" action="ppaction://hlinkfile"/>
              </a:rPr>
              <a:t>10 2017 regulamento do PECEBT.pdf</a:t>
            </a:r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</a:p>
          <a:p>
            <a:r>
              <a:rPr lang="pt-BR" sz="3200" dirty="0">
                <a:solidFill>
                  <a:schemeClr val="tx1">
                    <a:lumMod val="65000"/>
                  </a:schemeClr>
                </a:solidFill>
                <a:cs typeface="Arial" charset="0"/>
                <a:hlinkClick r:id="rId3" action="ppaction://hlinkfile"/>
              </a:rPr>
              <a:t>P</a:t>
            </a:r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3" action="ppaction://hlinkfile"/>
              </a:rPr>
              <a:t>ortaria vacinação brucelose.pdf</a:t>
            </a:r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</a:p>
          <a:p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4" action="ppaction://hlinkfile"/>
              </a:rPr>
              <a:t>PORTARIA </a:t>
            </a:r>
            <a:r>
              <a:rPr lang="pt-BR" sz="3200" dirty="0" err="1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4" action="ppaction://hlinkfile"/>
              </a:rPr>
              <a:t>adapi</a:t>
            </a:r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4" action="ppaction://hlinkfile"/>
              </a:rPr>
              <a:t> </a:t>
            </a:r>
            <a:r>
              <a:rPr lang="pt-BR" sz="3200" dirty="0" err="1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4" action="ppaction://hlinkfile"/>
              </a:rPr>
              <a:t>pecebt</a:t>
            </a:r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4" action="ppaction://hlinkfile"/>
              </a:rPr>
              <a:t> </a:t>
            </a:r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4" action="ppaction://hlinkfile"/>
              </a:rPr>
              <a:t>58-22.pdf</a:t>
            </a:r>
            <a:endParaRPr lang="pt-BR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r>
              <a:rPr lang="pt-BR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  <a:hlinkClick r:id="rId5" action="ppaction://hlinkfile"/>
              </a:rPr>
              <a:t>analise vacinação brucelose ano 2025.xlsx</a:t>
            </a: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r>
              <a:rPr lang="en-GB" sz="3200" dirty="0" err="1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Obrigação</a:t>
            </a: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no PI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desde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de 1º de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julho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de 2014 </a:t>
            </a: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(BRA2004)</a:t>
            </a:r>
            <a:endParaRPr lang="en-GB" sz="3200" dirty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r>
              <a:rPr lang="en-GB" sz="3200" dirty="0" err="1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Atestado</a:t>
            </a: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emitido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pelo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o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Veterinário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Cadastrado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autônomo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e/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ou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Oficial</a:t>
            </a: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; (3 </a:t>
            </a:r>
            <a:r>
              <a:rPr lang="en-GB" sz="3200" dirty="0" err="1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vias</a:t>
            </a: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);</a:t>
            </a:r>
          </a:p>
          <a:p>
            <a:r>
              <a:rPr lang="en-GB" sz="3200" dirty="0" err="1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Certificar</a:t>
            </a: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a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vacina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no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mínimo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uma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vez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por</a:t>
            </a: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Semestre</a:t>
            </a: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;</a:t>
            </a:r>
          </a:p>
          <a:p>
            <a:endParaRPr lang="en-GB" sz="3200" dirty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en-GB" sz="3200" dirty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/>
          </a:p>
          <a:p>
            <a:pPr marL="0" indent="0">
              <a:spcBef>
                <a:spcPts val="600"/>
              </a:spcBef>
              <a:buClr>
                <a:srgbClr val="FFFFFF"/>
              </a:buCl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b="1" i="1" dirty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pPr marL="0" indent="0">
              <a:spcBef>
                <a:spcPts val="600"/>
              </a:spcBef>
              <a:buClr>
                <a:srgbClr val="FFFFFF"/>
              </a:buCl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dirty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82630"/>
            <a:ext cx="12058651" cy="965914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VACINAÇÃO BRUCELOSE: Legislação Federal e Estadual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313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5" y="2160589"/>
            <a:ext cx="9313302" cy="4697411"/>
          </a:xfrm>
        </p:spPr>
        <p:txBody>
          <a:bodyPr/>
          <a:lstStyle/>
          <a:p>
            <a:pPr algn="just">
              <a:buClr>
                <a:srgbClr val="FFFFCC"/>
              </a:buClr>
              <a:defRPr/>
            </a:pPr>
            <a:r>
              <a:rPr lang="pt-BR" b="1" dirty="0" smtClean="0">
                <a:solidFill>
                  <a:schemeClr val="tx1"/>
                </a:solidFill>
              </a:rPr>
              <a:t>Cadastrar Vacinador </a:t>
            </a:r>
            <a:r>
              <a:rPr lang="pt-BR" dirty="0" smtClean="0">
                <a:solidFill>
                  <a:schemeClr val="tx1"/>
                </a:solidFill>
              </a:rPr>
              <a:t>“SIDAPI”; </a:t>
            </a:r>
            <a:r>
              <a:rPr lang="pt-BR" dirty="0">
                <a:solidFill>
                  <a:schemeClr val="tx1"/>
                </a:solidFill>
                <a:hlinkClick r:id="rId2" action="ppaction://hlinkfile"/>
              </a:rPr>
              <a:t>Cadastro de Vacinador Contra Brucelose.doc</a:t>
            </a:r>
            <a:r>
              <a:rPr lang="pt-BR" dirty="0">
                <a:solidFill>
                  <a:schemeClr val="tx1"/>
                </a:solidFill>
              </a:rPr>
              <a:t>, </a:t>
            </a:r>
            <a:r>
              <a:rPr lang="pt-BR" dirty="0">
                <a:solidFill>
                  <a:schemeClr val="tx1"/>
                </a:solidFill>
                <a:hlinkClick r:id="rId3" action="ppaction://hlinkfile"/>
              </a:rPr>
              <a:t>Relatório do vacinador Brucelose.docx</a:t>
            </a:r>
            <a:endParaRPr lang="pt-BR" dirty="0">
              <a:solidFill>
                <a:schemeClr val="tx1"/>
              </a:solidFill>
            </a:endParaRPr>
          </a:p>
          <a:p>
            <a:pPr algn="just">
              <a:buClr>
                <a:srgbClr val="FFFFCC"/>
              </a:buClr>
              <a:defRPr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Cadastro Veterinário Autônomo e Oficial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Ficha de Cadastramento  Médico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Veterinário PECEBT ;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buClr>
                <a:srgbClr val="FFFFCC"/>
              </a:buClr>
              <a:defRPr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Veterinário Habilitado 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(Coordenação gov.br) </a:t>
            </a:r>
          </a:p>
          <a:p>
            <a:pPr algn="just">
              <a:buClr>
                <a:srgbClr val="FFFFCC"/>
              </a:buClr>
              <a:defRPr/>
            </a:pP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Revendas (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Atualizar Cadastro, Estoque, Reter 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receituário</a:t>
            </a:r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de vacina e Antígenos: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4" action="ppaction://hlinkfile"/>
              </a:rPr>
              <a:t>Controle de Estoque de </a:t>
            </a:r>
            <a:r>
              <a:rPr lang="pt-BR" sz="24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4" action="ppaction://hlinkfile"/>
              </a:rPr>
              <a:t>VacinaCONTRA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4" action="ppaction://hlinkfile"/>
              </a:rPr>
              <a:t> BRUCELOSE.docx</a:t>
            </a:r>
            <a:r>
              <a:rPr lang="pt-BR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5" action="ppaction://hlinkfile"/>
              </a:rPr>
              <a:t>Controle Diário de Venda de Vacina Contra Brucelose.doc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6" action="ppaction://hlinkfile"/>
              </a:rPr>
              <a:t>Controle de Venda de Antígeno </a:t>
            </a:r>
            <a:r>
              <a:rPr lang="pt-BR" sz="2400" dirty="0" err="1">
                <a:solidFill>
                  <a:schemeClr val="tx1">
                    <a:lumMod val="95000"/>
                    <a:lumOff val="5000"/>
                  </a:schemeClr>
                </a:solidFill>
                <a:hlinkClick r:id="rId6" action="ppaction://hlinkfile"/>
              </a:rPr>
              <a:t>BruceloseTuberculina</a:t>
            </a:r>
            <a:r>
              <a:rPr lang="pt-BR" sz="2400" dirty="0">
                <a:solidFill>
                  <a:schemeClr val="tx1">
                    <a:lumMod val="95000"/>
                    <a:lumOff val="5000"/>
                  </a:schemeClr>
                </a:solidFill>
                <a:hlinkClick r:id="rId6" action="ppaction://hlinkfile"/>
              </a:rPr>
              <a:t> 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6" action="ppaction://hlinkfile"/>
              </a:rPr>
              <a:t>Bovina.xlsx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just">
              <a:buClr>
                <a:srgbClr val="FFFFCC"/>
              </a:buClr>
              <a:defRPr/>
            </a:pPr>
            <a:r>
              <a:rPr lang="pt-BR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Instrutivo e Metas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7" action="ppaction://hlinkfile"/>
              </a:rPr>
              <a:t>Metas e </a:t>
            </a:r>
            <a:r>
              <a:rPr lang="pt-B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hlinkClick r:id="rId7" action="ppaction://hlinkfile"/>
              </a:rPr>
              <a:t>instruçoes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7" action="ppaction://hlinkfile"/>
              </a:rPr>
              <a:t> </a:t>
            </a:r>
            <a:r>
              <a:rPr lang="pt-BR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hlinkClick r:id="rId7" action="ppaction://hlinkfile"/>
              </a:rPr>
              <a:t>fev</a:t>
            </a:r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7" action="ppaction://hlinkfile"/>
              </a:rPr>
              <a:t> 24.doc</a:t>
            </a:r>
            <a:endParaRPr lang="pt-BR" sz="2400" dirty="0">
              <a:solidFill>
                <a:schemeClr val="bg2"/>
              </a:solidFill>
            </a:endParaRPr>
          </a:p>
          <a:p>
            <a:pPr lvl="1"/>
            <a:endParaRPr lang="pt-BR" dirty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AÇÕES: CADASTRAR e FISCALIZAR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541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b="1" i="1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. </a:t>
            </a:r>
            <a:r>
              <a:rPr lang="pt-BR" sz="28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Organizar o </a:t>
            </a:r>
            <a:r>
              <a:rPr lang="pt-BR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escritório, manter copias do atestado/certificado de vacinação(impresso ou digital</a:t>
            </a:r>
            <a:r>
              <a:rPr lang="pt-BR" sz="28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);</a:t>
            </a:r>
            <a:endParaRPr lang="pt-BR" sz="2800" dirty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. </a:t>
            </a:r>
            <a:r>
              <a:rPr lang="pt-BR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Fazer vacinação </a:t>
            </a:r>
            <a:r>
              <a:rPr lang="pt-BR" sz="28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acompanhada (</a:t>
            </a:r>
            <a:r>
              <a:rPr lang="pt-BR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acompanhar </a:t>
            </a:r>
            <a:r>
              <a:rPr lang="pt-BR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vet</a:t>
            </a:r>
            <a:r>
              <a:rPr lang="pt-BR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ou vacinador),</a:t>
            </a: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>
                <a:cs typeface="Arial" charset="0"/>
              </a:rPr>
              <a:t>.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Emitir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ficha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sanitaria e GTA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somente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prop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adimplente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brucelose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,</a:t>
            </a: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. 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Fiscalização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a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postos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de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refrigeramento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e/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ou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laticínio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(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lista</a:t>
            </a:r>
            <a:r>
              <a:rPr lang="en-GB" sz="28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de </a:t>
            </a:r>
            <a:r>
              <a:rPr lang="en-GB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produtores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. </a:t>
            </a:r>
            <a:r>
              <a:rPr lang="en-GB" sz="2800" dirty="0" smtClean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Na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Atualização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cadastral,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atentar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para a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relação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nº de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femeas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3 a 8,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relação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vaca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/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bezerras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,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relação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 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bezerro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/</a:t>
            </a:r>
            <a:r>
              <a:rPr lang="en-GB" sz="2800" dirty="0" err="1">
                <a:solidFill>
                  <a:schemeClr val="tx1">
                    <a:lumMod val="65000"/>
                  </a:schemeClr>
                </a:solidFill>
                <a:cs typeface="Arial" charset="0"/>
              </a:rPr>
              <a:t>bezerra</a:t>
            </a:r>
            <a:r>
              <a:rPr lang="en-GB" sz="28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;</a:t>
            </a: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AÇÕES </a:t>
            </a:r>
            <a:r>
              <a:rPr lang="pt-BR" dirty="0"/>
              <a:t>: </a:t>
            </a:r>
            <a:r>
              <a:rPr lang="pt-BR" dirty="0" smtClean="0"/>
              <a:t>CADASTRAR </a:t>
            </a:r>
            <a:r>
              <a:rPr lang="pt-BR" dirty="0"/>
              <a:t>e </a:t>
            </a:r>
            <a:r>
              <a:rPr lang="pt-BR" dirty="0" smtClean="0"/>
              <a:t>FISCALIZAR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82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spcBef>
                <a:spcPts val="600"/>
              </a:spcBef>
              <a:buClr>
                <a:srgbClr val="FFFFFF"/>
              </a:buClr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cs typeface="Arial" charset="0"/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.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Realizar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ação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de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Educação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Sanitária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(</a:t>
            </a: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e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ntrevista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,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palestra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ou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reunião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);</a:t>
            </a: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.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Arquivar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copias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de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exames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de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brucelose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/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tuberculose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;</a:t>
            </a: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.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Ser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criterioso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quanto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a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emissão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de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gta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para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femeas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para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engorda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, 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cria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/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recria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(</a:t>
            </a:r>
            <a:r>
              <a:rPr lang="en-GB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jovem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); </a:t>
            </a: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.</a:t>
            </a:r>
            <a:r>
              <a:rPr lang="en-GB" sz="3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Propriedades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inadimplentes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com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vaçinação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: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proibida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de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movimentar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rebanho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,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emitir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declarações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,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pode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ser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interdição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,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sofrer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vacinação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compulsoria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 com RB 51,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advertênçia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, </a:t>
            </a:r>
            <a:r>
              <a:rPr lang="en-GB" sz="3200" b="1" dirty="0" err="1">
                <a:solidFill>
                  <a:srgbClr val="FF0000"/>
                </a:solidFill>
                <a:cs typeface="Arial" charset="0"/>
              </a:rPr>
              <a:t>multa</a:t>
            </a:r>
            <a:r>
              <a:rPr lang="en-GB" sz="3200" b="1" dirty="0">
                <a:solidFill>
                  <a:srgbClr val="FF0000"/>
                </a:solidFill>
                <a:cs typeface="Arial" charset="0"/>
              </a:rPr>
              <a:t>… </a:t>
            </a: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VACINAÇÃO BRUCELOSE: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05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3" y="1674252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107583" y="6027313"/>
            <a:ext cx="6787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Dados </a:t>
            </a:r>
            <a:r>
              <a:rPr lang="pt-BR" dirty="0" err="1" smtClean="0">
                <a:solidFill>
                  <a:prstClr val="black"/>
                </a:solidFill>
              </a:rPr>
              <a:t>adapi</a:t>
            </a:r>
            <a:r>
              <a:rPr lang="pt-BR" dirty="0" smtClean="0">
                <a:solidFill>
                  <a:prstClr val="black"/>
                </a:solidFill>
              </a:rPr>
              <a:t>: 2011/2012/2013: índices foram 3,99/4,15/1,14%</a:t>
            </a:r>
            <a:endParaRPr lang="pt-BR" dirty="0">
              <a:solidFill>
                <a:prstClr val="black"/>
              </a:solidFill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9443570"/>
              </p:ext>
            </p:extLst>
          </p:nvPr>
        </p:nvGraphicFramePr>
        <p:xfrm>
          <a:off x="335663" y="2057400"/>
          <a:ext cx="9207582" cy="3841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495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VACINAÇÃO BRUCELOSE: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7981" y="2346960"/>
            <a:ext cx="4434840" cy="244602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6" name="WordArt 4" descr="Mármore marrom"/>
          <p:cNvSpPr>
            <a:spLocks noChangeArrowheads="1" noChangeShapeType="1" noTextEdit="1"/>
          </p:cNvSpPr>
          <p:nvPr/>
        </p:nvSpPr>
        <p:spPr bwMode="auto">
          <a:xfrm>
            <a:off x="3098126" y="3424278"/>
            <a:ext cx="347889" cy="3429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pt-BR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6</a:t>
            </a:r>
            <a:endParaRPr lang="pt-BR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656079" y="2346960"/>
            <a:ext cx="2827019" cy="2246769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As </a:t>
            </a:r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BEZERRAS de 3 a 8 meses de idade podem ser </a:t>
            </a: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vacinadas com B19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1020" y="5020192"/>
            <a:ext cx="703104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 dirty="0">
                <a:solidFill>
                  <a:srgbClr val="A50021"/>
                </a:solidFill>
                <a:latin typeface="Arial" charset="0"/>
              </a:rPr>
              <a:t>Antes de 3 meses: a vacina não faz efeito;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55914" y="5591972"/>
            <a:ext cx="8122919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400" b="1" dirty="0">
                <a:solidFill>
                  <a:srgbClr val="A50021"/>
                </a:solidFill>
                <a:latin typeface="Arial" charset="0"/>
              </a:rPr>
              <a:t>Depois de 8 meses: a </a:t>
            </a:r>
            <a:r>
              <a:rPr lang="pt-BR" sz="2400" b="1" dirty="0" smtClean="0">
                <a:solidFill>
                  <a:srgbClr val="A50021"/>
                </a:solidFill>
                <a:latin typeface="Arial" charset="0"/>
              </a:rPr>
              <a:t>vacina B19 </a:t>
            </a:r>
            <a:r>
              <a:rPr lang="pt-BR" sz="2400" b="1" dirty="0">
                <a:solidFill>
                  <a:srgbClr val="A50021"/>
                </a:solidFill>
                <a:latin typeface="Arial" charset="0"/>
              </a:rPr>
              <a:t>pode causar a doença ou fazer com que a vaca seja positiva aos exames, pelo resto da </a:t>
            </a:r>
            <a:r>
              <a:rPr lang="pt-BR" sz="2400" b="1" dirty="0" smtClean="0">
                <a:solidFill>
                  <a:srgbClr val="A50021"/>
                </a:solidFill>
                <a:latin typeface="Arial" charset="0"/>
              </a:rPr>
              <a:t>vida (FAZER RB51).</a:t>
            </a:r>
            <a:endParaRPr lang="pt-BR" sz="2400" b="1" dirty="0">
              <a:solidFill>
                <a:srgbClr val="A5002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7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  <p:bldP spid="9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r>
              <a:rPr lang="en-GB" sz="3200" dirty="0">
                <a:solidFill>
                  <a:schemeClr val="tx1">
                    <a:lumMod val="65000"/>
                  </a:schemeClr>
                </a:solidFill>
                <a:cs typeface="Arial" charset="0"/>
              </a:rPr>
              <a:t>	</a:t>
            </a:r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MARCAÇÃO BRUCELOSE:</a:t>
            </a:r>
            <a:endParaRPr lang="pt-BR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31556" y="2093921"/>
            <a:ext cx="3744416" cy="2898267"/>
            <a:chOff x="144" y="144"/>
            <a:chExt cx="3876" cy="283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144"/>
              <a:ext cx="3876" cy="2839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6" name="WordArt 4" descr="Mármore marrom"/>
            <p:cNvSpPr>
              <a:spLocks noChangeArrowheads="1" noChangeShapeType="1" noTextEdit="1"/>
            </p:cNvSpPr>
            <p:nvPr/>
          </p:nvSpPr>
          <p:spPr bwMode="auto">
            <a:xfrm>
              <a:off x="2082" y="1373"/>
              <a:ext cx="281" cy="472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pt-BR" sz="3600" kern="10" dirty="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atin typeface="Calibri" panose="020F0502020204030204" pitchFamily="34" charset="0"/>
                  <a:ea typeface="Arial Unicode MS"/>
                  <a:cs typeface="Calibri" panose="020F0502020204030204" pitchFamily="34" charset="0"/>
                </a:rPr>
                <a:t>6</a:t>
              </a: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8247" y="2152776"/>
            <a:ext cx="3759039" cy="2891136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9" name="WordArt 4" descr="Mármore marrom"/>
          <p:cNvSpPr>
            <a:spLocks noChangeArrowheads="1" noChangeShapeType="1" noTextEdit="1"/>
          </p:cNvSpPr>
          <p:nvPr/>
        </p:nvSpPr>
        <p:spPr bwMode="auto">
          <a:xfrm>
            <a:off x="1367385" y="5043912"/>
            <a:ext cx="1944217" cy="4980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pt-BR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B19</a:t>
            </a:r>
            <a:endParaRPr lang="pt-BR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10" name="WordArt 4" descr="Mármore marrom"/>
          <p:cNvSpPr>
            <a:spLocks noChangeArrowheads="1" noChangeShapeType="1" noTextEdit="1"/>
          </p:cNvSpPr>
          <p:nvPr/>
        </p:nvSpPr>
        <p:spPr bwMode="auto">
          <a:xfrm>
            <a:off x="5280508" y="5043912"/>
            <a:ext cx="1944217" cy="4980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pt-BR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RB-51</a:t>
            </a:r>
            <a:endParaRPr lang="pt-BR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9168014" y="2390114"/>
            <a:ext cx="771525" cy="137929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2º</a:t>
            </a:r>
          </a:p>
        </p:txBody>
      </p:sp>
      <p:sp>
        <p:nvSpPr>
          <p:cNvPr id="12" name="WordArt 4" descr="Mármore marrom"/>
          <p:cNvSpPr>
            <a:spLocks noChangeArrowheads="1" noChangeShapeType="1" noTextEdit="1"/>
          </p:cNvSpPr>
          <p:nvPr/>
        </p:nvSpPr>
        <p:spPr bwMode="auto">
          <a:xfrm>
            <a:off x="6466347" y="3413131"/>
            <a:ext cx="271460" cy="48185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pt-BR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V</a:t>
            </a:r>
            <a:endParaRPr lang="pt-BR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31556" y="5565951"/>
            <a:ext cx="883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latin typeface="+mn-lt"/>
              </a:rPr>
              <a:t>Marcar a Fogo ou Nitrogênio liquido</a:t>
            </a:r>
            <a:endParaRPr lang="pt-BR" sz="2800" dirty="0">
              <a:latin typeface="+mn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41076" y="6115713"/>
            <a:ext cx="111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 smtClean="0"/>
              <a:t>Bovideos</a:t>
            </a:r>
            <a:r>
              <a:rPr lang="pt-BR" sz="2800" dirty="0" smtClean="0"/>
              <a:t> registrados não são obrigados a marcação(atestado com lista identificação) </a:t>
            </a:r>
            <a:endParaRPr lang="pt-BR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476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rgbClr val="2B5AAA"/>
                </a:solidFill>
              </a:rPr>
              <a:t>VACINAÇÃO: Preparação</a:t>
            </a:r>
            <a:endParaRPr lang="pt-BR" dirty="0">
              <a:solidFill>
                <a:srgbClr val="2B5AAA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64" y="2134476"/>
            <a:ext cx="3054120" cy="354208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382" y="2134475"/>
            <a:ext cx="3368562" cy="3542083"/>
          </a:xfrm>
          <a:prstGeom prst="rect">
            <a:avLst/>
          </a:prstGeom>
        </p:spPr>
      </p:pic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9779083" y="2012324"/>
            <a:ext cx="771525" cy="137929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1</a:t>
            </a:r>
            <a:r>
              <a:rPr lang="pt-BR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º</a:t>
            </a:r>
            <a:endParaRPr lang="pt-BR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Impact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784" y="2134475"/>
            <a:ext cx="3029597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9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rgbClr val="2B5AAA"/>
                </a:solidFill>
              </a:rPr>
              <a:t>VACINAÇÃO: PREPARAÇÃO</a:t>
            </a:r>
            <a:endParaRPr lang="pt-BR" dirty="0">
              <a:solidFill>
                <a:srgbClr val="2B5AAA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51" y="2382540"/>
            <a:ext cx="4052828" cy="326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123456\Desktop\HD Janilson Lima\PECEBT\palestra pecebt e pesaac abrl 22\Palestra PECEBT MV Adapi abri22\Ferro fogo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3" y="2366679"/>
            <a:ext cx="3773509" cy="328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9023088" y="1823444"/>
            <a:ext cx="771525" cy="137929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1</a:t>
            </a:r>
            <a:r>
              <a:rPr lang="pt-BR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º</a:t>
            </a:r>
            <a:endParaRPr lang="pt-BR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99550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0607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59" y="1347042"/>
            <a:ext cx="8596668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>
                <a:solidFill>
                  <a:srgbClr val="2B5AAA"/>
                </a:solidFill>
              </a:rPr>
              <a:t>Manejo na </a:t>
            </a:r>
            <a:r>
              <a:rPr lang="pt-BR" dirty="0" smtClean="0">
                <a:solidFill>
                  <a:srgbClr val="2B5AAA"/>
                </a:solidFill>
              </a:rPr>
              <a:t>vacinação: CONTENÇÃO</a:t>
            </a:r>
            <a:endParaRPr lang="pt-BR" dirty="0">
              <a:solidFill>
                <a:srgbClr val="2B5AAA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61" y="2394160"/>
            <a:ext cx="3478704" cy="326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76" y="2394160"/>
            <a:ext cx="3490509" cy="326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9168014" y="2390114"/>
            <a:ext cx="771525" cy="137929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2</a:t>
            </a:r>
            <a:r>
              <a:rPr lang="pt-BR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º</a:t>
            </a:r>
            <a:endParaRPr lang="pt-BR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9580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 txBox="1">
            <a:spLocks/>
          </p:cNvSpPr>
          <p:nvPr/>
        </p:nvSpPr>
        <p:spPr>
          <a:xfrm>
            <a:off x="338408" y="1330210"/>
            <a:ext cx="8596668" cy="6924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 smtClean="0">
                <a:solidFill>
                  <a:srgbClr val="2B5AAA"/>
                </a:solidFill>
              </a:rPr>
              <a:t>Manejo na vacinação: Contenção</a:t>
            </a:r>
            <a:endParaRPr lang="pt-BR" dirty="0">
              <a:solidFill>
                <a:srgbClr val="2B5AAA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79" y="2366680"/>
            <a:ext cx="3300708" cy="390552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315" y="2390115"/>
            <a:ext cx="3499407" cy="3882092"/>
          </a:xfrm>
          <a:prstGeom prst="rect">
            <a:avLst/>
          </a:prstGeom>
        </p:spPr>
      </p:pic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9168014" y="2390114"/>
            <a:ext cx="771525" cy="137929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2</a:t>
            </a:r>
            <a:r>
              <a:rPr lang="pt-BR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º</a:t>
            </a:r>
            <a:endParaRPr lang="pt-BR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75412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rgbClr val="2B5AAA"/>
                </a:solidFill>
              </a:rPr>
              <a:t>VACINAÇÃO: B19 E/OU RB51</a:t>
            </a:r>
            <a:endParaRPr lang="pt-BR" dirty="0">
              <a:solidFill>
                <a:srgbClr val="2B5AAA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394" y="2614412"/>
            <a:ext cx="3622713" cy="347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723" y="2614412"/>
            <a:ext cx="3721995" cy="347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63" y="2614412"/>
            <a:ext cx="3570383" cy="3477296"/>
          </a:xfrm>
          <a:prstGeom prst="rect">
            <a:avLst/>
          </a:prstGeom>
        </p:spPr>
      </p:pic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9235758" y="984605"/>
            <a:ext cx="771525" cy="137929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3</a:t>
            </a:r>
            <a:r>
              <a:rPr lang="pt-BR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latin typeface="Impact"/>
              </a:rPr>
              <a:t>º</a:t>
            </a:r>
            <a:endParaRPr lang="pt-BR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09788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1674252"/>
            <a:ext cx="9313302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rgbClr val="2B5AAA"/>
                </a:solidFill>
              </a:rPr>
              <a:t>VACINAÇÃO BRUCELOSE: B19</a:t>
            </a:r>
            <a:endParaRPr lang="pt-BR" dirty="0">
              <a:solidFill>
                <a:srgbClr val="2B5AAA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45" y="2685247"/>
            <a:ext cx="3907649" cy="34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66" y="2685248"/>
            <a:ext cx="3776199" cy="345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53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980" y="2253803"/>
            <a:ext cx="5114286" cy="446230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82" y="2253803"/>
            <a:ext cx="4745422" cy="4462308"/>
          </a:xfrm>
          <a:prstGeom prst="rect">
            <a:avLst/>
          </a:prstGeom>
        </p:spPr>
      </p:pic>
      <p:sp>
        <p:nvSpPr>
          <p:cNvPr id="5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82" y="1281260"/>
            <a:ext cx="8596668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rgbClr val="2B5AAA"/>
                </a:solidFill>
              </a:rPr>
              <a:t>MARCAÇÃO BRUCELOSE: RB51</a:t>
            </a:r>
            <a:endParaRPr lang="pt-BR" dirty="0">
              <a:solidFill>
                <a:srgbClr val="2B5A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6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93416" y="1341423"/>
            <a:ext cx="890513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000" b="1" dirty="0" smtClean="0">
                <a:solidFill>
                  <a:srgbClr val="2B5AAA"/>
                </a:solidFill>
                <a:latin typeface="Arial Black" pitchFamily="34" charset="0"/>
              </a:rPr>
              <a:t>ERROS GRAVES</a:t>
            </a:r>
            <a:endParaRPr lang="pt-BR" sz="3000" b="1" dirty="0">
              <a:solidFill>
                <a:srgbClr val="2B5AAA"/>
              </a:solidFill>
              <a:latin typeface="Arial Black" pitchFamily="34" charset="0"/>
            </a:endParaRPr>
          </a:p>
        </p:txBody>
      </p:sp>
      <p:sp>
        <p:nvSpPr>
          <p:cNvPr id="12" name="Espaço Reservado para Conteúdo 11"/>
          <p:cNvSpPr>
            <a:spLocks noGrp="1"/>
          </p:cNvSpPr>
          <p:nvPr>
            <p:ph idx="1"/>
          </p:nvPr>
        </p:nvSpPr>
        <p:spPr>
          <a:xfrm>
            <a:off x="335665" y="2160589"/>
            <a:ext cx="9890160" cy="3880773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44" y="2292439"/>
            <a:ext cx="4456091" cy="377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20" y="2279595"/>
            <a:ext cx="4224270" cy="3786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82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2012324"/>
            <a:ext cx="10688651" cy="4845676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4446820"/>
              </p:ext>
            </p:extLst>
          </p:nvPr>
        </p:nvGraphicFramePr>
        <p:xfrm>
          <a:off x="476519" y="2012325"/>
          <a:ext cx="9710670" cy="4633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451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4" y="2125014"/>
            <a:ext cx="2600719" cy="2279561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                  B19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FRASCO DE 15 doses;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Custo: R$ 50,19 </a:t>
            </a:r>
            <a:r>
              <a:rPr lang="pt-BR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fr</a:t>
            </a:r>
            <a:r>
              <a:rPr lang="pt-BR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R$3,39 por dose;</a:t>
            </a:r>
          </a:p>
          <a:p>
            <a:endParaRPr lang="pt-BR" sz="3200" dirty="0" smtClean="0">
              <a:solidFill>
                <a:schemeClr val="tx1"/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4" y="1319897"/>
            <a:ext cx="10289406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>
                <a:solidFill>
                  <a:srgbClr val="2B5AAA"/>
                </a:solidFill>
              </a:rPr>
              <a:t>Preço B19/RB51: </a:t>
            </a:r>
            <a:r>
              <a:rPr lang="pt-BR" dirty="0" err="1" smtClean="0">
                <a:solidFill>
                  <a:srgbClr val="2B5AAA"/>
                </a:solidFill>
              </a:rPr>
              <a:t>jul</a:t>
            </a:r>
            <a:r>
              <a:rPr lang="pt-BR" dirty="0" smtClean="0">
                <a:solidFill>
                  <a:srgbClr val="2B5AAA"/>
                </a:solidFill>
              </a:rPr>
              <a:t> 2025(Distribuidor em The)</a:t>
            </a:r>
            <a:endParaRPr lang="pt-BR" dirty="0">
              <a:solidFill>
                <a:srgbClr val="2B5AAA"/>
              </a:solidFill>
            </a:endParaRPr>
          </a:p>
        </p:txBody>
      </p:sp>
      <p:sp>
        <p:nvSpPr>
          <p:cNvPr id="8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 txBox="1">
            <a:spLocks/>
          </p:cNvSpPr>
          <p:nvPr/>
        </p:nvSpPr>
        <p:spPr>
          <a:xfrm>
            <a:off x="3979572" y="2109988"/>
            <a:ext cx="2318197" cy="22945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3000" b="0" kern="1200">
                <a:solidFill>
                  <a:srgbClr val="007844"/>
                </a:solidFill>
                <a:latin typeface="Tw Cen MT Condensed" panose="020B0606020104020203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ü"/>
              <a:defRPr sz="22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v"/>
              <a:defRPr sz="20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                        </a:t>
            </a: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RB 51</a:t>
            </a:r>
          </a:p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FRASCO DE 25 doses;</a:t>
            </a:r>
          </a:p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Custo: R$ 143,30 </a:t>
            </a:r>
            <a:r>
              <a:rPr lang="pt-BR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</a:t>
            </a: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/ R$ 5,73 por dose;</a:t>
            </a:r>
          </a:p>
          <a:p>
            <a:pPr>
              <a:buClr>
                <a:srgbClr val="90C226"/>
              </a:buClr>
            </a:pPr>
            <a:endParaRPr lang="pt-BR" sz="32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marL="914400" lvl="2" indent="0">
              <a:buClr>
                <a:srgbClr val="90C226"/>
              </a:buClr>
              <a:buFont typeface="Arial" panose="020B0604020202020204" pitchFamily="34" charset="0"/>
              <a:buNone/>
            </a:pPr>
            <a:endParaRPr lang="pt-B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 txBox="1">
            <a:spLocks/>
          </p:cNvSpPr>
          <p:nvPr/>
        </p:nvSpPr>
        <p:spPr>
          <a:xfrm>
            <a:off x="9040969" y="2485622"/>
            <a:ext cx="2601533" cy="262729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3000" b="0" kern="1200">
                <a:solidFill>
                  <a:srgbClr val="007844"/>
                </a:solidFill>
                <a:latin typeface="Tw Cen MT Condensed" panose="020B0606020104020203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ü"/>
              <a:defRPr sz="22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v"/>
              <a:defRPr sz="20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        </a:t>
            </a: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RB 51</a:t>
            </a:r>
          </a:p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FRASCO DE </a:t>
            </a:r>
            <a:r>
              <a:rPr lang="pt-BR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doses;</a:t>
            </a:r>
          </a:p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Custo: R$ 40,51 </a:t>
            </a:r>
            <a:r>
              <a:rPr lang="pt-BR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</a:t>
            </a: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/ R$ 8,10 por dose;</a:t>
            </a:r>
          </a:p>
          <a:p>
            <a:pPr marL="0" indent="0">
              <a:buClr>
                <a:srgbClr val="90C226"/>
              </a:buClr>
              <a:buFont typeface="Wingdings 3" charset="2"/>
              <a:buNone/>
            </a:pPr>
            <a:endParaRPr lang="pt-BR" sz="32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marL="914400" lvl="2" indent="0">
              <a:buClr>
                <a:srgbClr val="90C226"/>
              </a:buClr>
              <a:buFont typeface="Arial" panose="020B0604020202020204" pitchFamily="34" charset="0"/>
              <a:buNone/>
            </a:pPr>
            <a:endParaRPr lang="pt-B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Espaço Reservado para Conteúdo 1">
            <a:extLst>
              <a:ext uri="{FF2B5EF4-FFF2-40B4-BE49-F238E27FC236}">
                <a16:creationId xmlns:a16="http://schemas.microsoft.com/office/drawing/2014/main" xmlns="" id="{8B71D4FA-050F-009A-2D73-5384784B6B31}"/>
              </a:ext>
            </a:extLst>
          </p:cNvPr>
          <p:cNvSpPr txBox="1">
            <a:spLocks/>
          </p:cNvSpPr>
          <p:nvPr/>
        </p:nvSpPr>
        <p:spPr>
          <a:xfrm>
            <a:off x="6387921" y="2097109"/>
            <a:ext cx="2318197" cy="22945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3000" b="0" kern="1200">
                <a:solidFill>
                  <a:srgbClr val="007844"/>
                </a:solidFill>
                <a:latin typeface="Tw Cen MT Condensed" panose="020B0606020104020203" pitchFamily="34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75000"/>
                    <a:lumOff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ü"/>
              <a:defRPr sz="22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panose="05000000000000000000" pitchFamily="2" charset="2"/>
              <a:buChar char="v"/>
              <a:defRPr sz="2000" kern="1200">
                <a:solidFill>
                  <a:schemeClr val="bg2">
                    <a:lumMod val="25000"/>
                  </a:schemeClr>
                </a:solidFill>
                <a:latin typeface="Tw Cen MT Condensed" panose="020B060602010402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                        </a:t>
            </a: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RB 51</a:t>
            </a:r>
          </a:p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FRASCO DE 15 doses;</a:t>
            </a:r>
          </a:p>
          <a:p>
            <a:pPr marL="0" indent="0">
              <a:buClr>
                <a:srgbClr val="90C226"/>
              </a:buClr>
              <a:buFont typeface="Wingdings 3" charset="2"/>
              <a:buNone/>
            </a:pP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Custo: R$ 64,29, </a:t>
            </a:r>
            <a:r>
              <a:rPr lang="pt-BR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fr</a:t>
            </a:r>
            <a:r>
              <a:rPr lang="pt-BR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/ R$ 4,29 por dose;</a:t>
            </a:r>
          </a:p>
          <a:p>
            <a:pPr>
              <a:buClr>
                <a:srgbClr val="90C226"/>
              </a:buClr>
            </a:pPr>
            <a:endParaRPr lang="pt-BR" sz="32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pPr marL="914400" lvl="2" indent="0">
              <a:buClr>
                <a:srgbClr val="90C226"/>
              </a:buClr>
              <a:buFont typeface="Arial" panose="020B0604020202020204" pitchFamily="34" charset="0"/>
              <a:buNone/>
            </a:pPr>
            <a:endParaRPr lang="pt-B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>
              <a:spcBef>
                <a:spcPct val="50000"/>
              </a:spcBef>
            </a:pPr>
            <a:r>
              <a:rPr lang="pt-BR" sz="3200" dirty="0">
                <a:solidFill>
                  <a:schemeClr val="hlink"/>
                </a:solidFill>
                <a:latin typeface="Arial Black" pitchFamily="34" charset="0"/>
              </a:rPr>
              <a:t>Prejuízos causados pela brucelose: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869326" y="2382040"/>
            <a:ext cx="4144436" cy="1189486"/>
            <a:chOff x="1992" y="1004"/>
            <a:chExt cx="3063" cy="85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44" y="1009"/>
              <a:ext cx="1011" cy="851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992" y="1004"/>
              <a:ext cx="2016" cy="756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charset="0"/>
                </a:rPr>
                <a:t>Diminuição de 10 a 25% na produção leiteira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18183" y="3038126"/>
            <a:ext cx="4244340" cy="1424939"/>
            <a:chOff x="240" y="1823"/>
            <a:chExt cx="3108" cy="859"/>
          </a:xfrm>
        </p:grpSpPr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308" y="1823"/>
              <a:ext cx="2040" cy="756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charset="0"/>
                </a:rPr>
                <a:t>Diminuição da produção de carne entre 10 a 15%</a:t>
              </a:r>
            </a:p>
          </p:txBody>
        </p:sp>
        <p:pic>
          <p:nvPicPr>
            <p:cNvPr id="10" name="Picture 8" descr="Carcaca2"/>
            <p:cNvPicPr>
              <a:picLocks noChangeAspect="1" noChangeArrowheads="1"/>
            </p:cNvPicPr>
            <p:nvPr/>
          </p:nvPicPr>
          <p:blipFill>
            <a:blip r:embed="rId3" cstate="print"/>
            <a:srcRect r="20872"/>
            <a:stretch>
              <a:fillRect/>
            </a:stretch>
          </p:blipFill>
          <p:spPr bwMode="auto">
            <a:xfrm>
              <a:off x="240" y="1830"/>
              <a:ext cx="1047" cy="852"/>
            </a:xfrm>
            <a:prstGeom prst="rect">
              <a:avLst/>
            </a:prstGeom>
            <a:solidFill>
              <a:srgbClr val="CCECFF"/>
            </a:solidFill>
            <a:ln w="57150">
              <a:solidFill>
                <a:schemeClr val="folHlink"/>
              </a:solidFill>
              <a:miter lim="800000"/>
              <a:headEnd/>
              <a:tailEnd/>
            </a:ln>
          </p:spPr>
        </p:pic>
      </p:grp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4705931" y="4090498"/>
            <a:ext cx="4319427" cy="1581928"/>
            <a:chOff x="2633" y="2644"/>
            <a:chExt cx="2798" cy="841"/>
          </a:xfrm>
        </p:grpSpPr>
        <p:pic>
          <p:nvPicPr>
            <p:cNvPr id="12" name="Picture 10" descr="582004021918351115BEZERR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04" y="2644"/>
              <a:ext cx="1027" cy="841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633" y="2687"/>
              <a:ext cx="1740" cy="756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charset="0"/>
                </a:rPr>
                <a:t>Aumento do Intervalo entre Partos</a:t>
              </a:r>
            </a:p>
          </p:txBody>
        </p:sp>
      </p:grp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118183" y="5072351"/>
            <a:ext cx="4305300" cy="1436688"/>
            <a:chOff x="276" y="3156"/>
            <a:chExt cx="2892" cy="905"/>
          </a:xfrm>
        </p:grpSpPr>
        <p:pic>
          <p:nvPicPr>
            <p:cNvPr id="15" name="Picture 13" descr="Bezerr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6" y="3173"/>
              <a:ext cx="1116" cy="888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416" y="3156"/>
              <a:ext cx="1752" cy="756"/>
            </a:xfrm>
            <a:prstGeom prst="rect">
              <a:avLst/>
            </a:prstGeom>
            <a:solidFill>
              <a:srgbClr val="CCEC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charset="0"/>
                </a:rPr>
                <a:t>Queda no nascimento de bezerros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42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4" y="1319897"/>
            <a:ext cx="5501256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pt-BR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Controle e Prevenção</a:t>
            </a:r>
            <a:endParaRPr lang="pt-BR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</p:txBody>
      </p:sp>
      <p:pic>
        <p:nvPicPr>
          <p:cNvPr id="4" name="Picture 5" descr="vac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096" y="2113567"/>
            <a:ext cx="2848356" cy="2757941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5393" y="2139093"/>
            <a:ext cx="3340136" cy="270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Espaço Reservado para Conteúdo 11" descr="Fotos idilio 0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84275" y="2113567"/>
            <a:ext cx="3451398" cy="275794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21508" y="5313733"/>
            <a:ext cx="1382098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Vacinação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492617" y="5313733"/>
            <a:ext cx="2725688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Sacrifício dos Positivos 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774427" y="5320612"/>
            <a:ext cx="2286016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Educação Sanitária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18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pt-B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Como podemos controlar esta doença?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18503" y="2498500"/>
            <a:ext cx="8683074" cy="3966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 sz="2400" b="1" kern="12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5400000" algn="ctr" rotWithShape="0">
                    <a:schemeClr val="accent6">
                      <a:lumMod val="20000"/>
                      <a:lumOff val="80000"/>
                      <a:alpha val="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 3" panose="05040102010807070707" pitchFamily="18" charset="2"/>
              <a:buNone/>
              <a:defRPr sz="20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algn="ctr" rotWithShape="0">
                    <a:schemeClr val="tx1">
                      <a:lumMod val="95000"/>
                      <a:lumOff val="5000"/>
                      <a:alpha val="9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Arial" panose="020B0604020202020204" pitchFamily="34" charset="0"/>
              <a:buNone/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None/>
              <a:defRPr sz="16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Gill Sans MT" panose="020B0502020104020203" pitchFamily="34" charset="0"/>
              <a:buNone/>
              <a:defRPr sz="16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35000"/>
              </a:spcBef>
              <a:defRPr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Educação sanitária</a:t>
            </a:r>
          </a:p>
          <a:p>
            <a:pPr>
              <a:lnSpc>
                <a:spcPct val="80000"/>
              </a:lnSpc>
              <a:spcBef>
                <a:spcPct val="35000"/>
              </a:spcBef>
              <a:defRPr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Rotina de testes sorológicos</a:t>
            </a:r>
          </a:p>
          <a:p>
            <a:pPr>
              <a:lnSpc>
                <a:spcPct val="80000"/>
              </a:lnSpc>
              <a:spcBef>
                <a:spcPct val="35000"/>
              </a:spcBef>
              <a:defRPr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Desinfecção das instalações e destruição </a:t>
            </a:r>
            <a:b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restos placentários, fetos abortados e secreções</a:t>
            </a:r>
          </a:p>
          <a:p>
            <a:pPr>
              <a:lnSpc>
                <a:spcPct val="80000"/>
              </a:lnSpc>
              <a:spcBef>
                <a:spcPct val="35000"/>
              </a:spcBef>
              <a:defRPr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Piquetes maternidade</a:t>
            </a:r>
          </a:p>
          <a:p>
            <a:pPr>
              <a:lnSpc>
                <a:spcPct val="80000"/>
              </a:lnSpc>
              <a:spcBef>
                <a:spcPct val="35000"/>
              </a:spcBef>
              <a:defRPr/>
            </a:pP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Quarentena de animais introduzidos no rebanho</a:t>
            </a:r>
          </a:p>
        </p:txBody>
      </p:sp>
    </p:spTree>
    <p:extLst>
      <p:ext uri="{BB962C8B-B14F-4D97-AF65-F5344CB8AC3E}">
        <p14:creationId xmlns:p14="http://schemas.microsoft.com/office/powerpoint/2010/main" val="249919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pt-BR" sz="3200" dirty="0"/>
              <a:t> </a:t>
            </a:r>
            <a:r>
              <a:rPr lang="pt-BR" b="1" dirty="0" smtClean="0">
                <a:solidFill>
                  <a:srgbClr val="444142"/>
                </a:solidFill>
              </a:rPr>
              <a:t> </a:t>
            </a:r>
            <a:r>
              <a:rPr lang="pt-BR" sz="3200" dirty="0" smtClean="0">
                <a:solidFill>
                  <a:srgbClr val="444142"/>
                </a:solidFill>
              </a:rPr>
              <a:t>Inicio no final de 2024 e termino neste primeiro semestre de 2025. Maior estudo já realizado no Estado em numero de propriedades e municípios.</a:t>
            </a:r>
          </a:p>
          <a:p>
            <a:pPr marL="0" indent="0">
              <a:buNone/>
            </a:pPr>
            <a:r>
              <a:rPr lang="pt-BR" sz="3200" dirty="0" smtClean="0">
                <a:solidFill>
                  <a:srgbClr val="444142"/>
                </a:solidFill>
              </a:rPr>
              <a:t>* Em todos Municípios, 333 propriedades, 2.738 </a:t>
            </a:r>
            <a:r>
              <a:rPr lang="pt-BR" sz="3200" dirty="0" err="1" smtClean="0">
                <a:solidFill>
                  <a:srgbClr val="444142"/>
                </a:solidFill>
              </a:rPr>
              <a:t>femeas</a:t>
            </a:r>
            <a:r>
              <a:rPr lang="pt-BR" sz="3200" dirty="0" smtClean="0">
                <a:solidFill>
                  <a:srgbClr val="444142"/>
                </a:solidFill>
              </a:rPr>
              <a:t> acima de 24 meses para tuberculose e 2.235 para brucelose;</a:t>
            </a:r>
          </a:p>
          <a:p>
            <a:pPr marL="0" indent="0">
              <a:buNone/>
            </a:pPr>
            <a:r>
              <a:rPr lang="pt-BR" sz="3200" dirty="0" smtClean="0">
                <a:solidFill>
                  <a:srgbClr val="444142"/>
                </a:solidFill>
              </a:rPr>
              <a:t>0,30% Prevalência Tuberculose: 4 bovinos/1prop positiva</a:t>
            </a:r>
          </a:p>
          <a:p>
            <a:pPr marL="0" indent="0">
              <a:buNone/>
            </a:pPr>
            <a:r>
              <a:rPr lang="pt-BR" sz="3200" dirty="0" smtClean="0">
                <a:solidFill>
                  <a:srgbClr val="444142"/>
                </a:solidFill>
              </a:rPr>
              <a:t>1.185 </a:t>
            </a:r>
            <a:r>
              <a:rPr lang="pt-BR" sz="3200" dirty="0" err="1" smtClean="0">
                <a:solidFill>
                  <a:srgbClr val="444142"/>
                </a:solidFill>
              </a:rPr>
              <a:t>femeas</a:t>
            </a:r>
            <a:r>
              <a:rPr lang="pt-BR" sz="3200" dirty="0" smtClean="0">
                <a:solidFill>
                  <a:srgbClr val="444142"/>
                </a:solidFill>
              </a:rPr>
              <a:t>/187 </a:t>
            </a:r>
            <a:r>
              <a:rPr lang="pt-BR" sz="3200" dirty="0" err="1" smtClean="0">
                <a:solidFill>
                  <a:srgbClr val="444142"/>
                </a:solidFill>
              </a:rPr>
              <a:t>Prop</a:t>
            </a:r>
            <a:r>
              <a:rPr lang="pt-BR" sz="3200" dirty="0" smtClean="0">
                <a:solidFill>
                  <a:srgbClr val="444142"/>
                </a:solidFill>
              </a:rPr>
              <a:t> Negativo Brucelose, sendo reagentes em AAT 49 </a:t>
            </a:r>
            <a:r>
              <a:rPr lang="pt-BR" sz="3200" dirty="0" err="1" smtClean="0">
                <a:solidFill>
                  <a:srgbClr val="444142"/>
                </a:solidFill>
              </a:rPr>
              <a:t>femeas</a:t>
            </a:r>
            <a:r>
              <a:rPr lang="pt-BR" sz="3200" dirty="0" smtClean="0">
                <a:solidFill>
                  <a:srgbClr val="444142"/>
                </a:solidFill>
              </a:rPr>
              <a:t>/24prop. </a:t>
            </a:r>
          </a:p>
          <a:p>
            <a:pPr marL="0" indent="0">
              <a:buNone/>
            </a:pPr>
            <a:endParaRPr lang="pt-BR" dirty="0">
              <a:solidFill>
                <a:srgbClr val="444142"/>
              </a:solidFill>
            </a:endParaRPr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3" y="1319897"/>
            <a:ext cx="11308650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ESTUDO DE PREVALÊNCIA BRUCELOSE E TUBERCULOSE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02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291481" y="1797345"/>
            <a:ext cx="272568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TREINAMENTO </a:t>
            </a:r>
            <a:endParaRPr lang="pt-BR" b="1" dirty="0"/>
          </a:p>
        </p:txBody>
      </p:sp>
      <p:sp>
        <p:nvSpPr>
          <p:cNvPr id="11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 txBox="1">
            <a:spLocks/>
          </p:cNvSpPr>
          <p:nvPr/>
        </p:nvSpPr>
        <p:spPr>
          <a:xfrm>
            <a:off x="0" y="1128037"/>
            <a:ext cx="11308650" cy="6924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mtClean="0"/>
              <a:t>ESTUDO DE PREVALÊNCIA BRUCELOSE E TUBERCULOSE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2512891"/>
            <a:ext cx="3189748" cy="352015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54" y="2512891"/>
            <a:ext cx="4492620" cy="352237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104" y="2512891"/>
            <a:ext cx="3846490" cy="352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2879" y="1763584"/>
            <a:ext cx="1217912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EQUIPES EM CAMPO: BERTOLINIA/PIRIPIRI/PAULISTANA/CANTO DO BURITI/CORRENTE/CAMPO MAIOR/SANTA CRUZ  </a:t>
            </a:r>
            <a:endParaRPr lang="pt-BR" b="1" dirty="0"/>
          </a:p>
        </p:txBody>
      </p:sp>
      <p:sp>
        <p:nvSpPr>
          <p:cNvPr id="11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 txBox="1">
            <a:spLocks/>
          </p:cNvSpPr>
          <p:nvPr/>
        </p:nvSpPr>
        <p:spPr>
          <a:xfrm>
            <a:off x="0" y="1128037"/>
            <a:ext cx="11308650" cy="6924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mtClean="0"/>
              <a:t>ESTUDO DE PREVALÊNCIA BRUCELOSE E TUBERCULOSE</a:t>
            </a:r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6677"/>
            <a:ext cx="2962141" cy="200607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1" y="2166677"/>
            <a:ext cx="2812156" cy="200607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96" y="2166677"/>
            <a:ext cx="3205137" cy="2006078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33" y="2166677"/>
            <a:ext cx="3212567" cy="2006078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1" y="4172752"/>
            <a:ext cx="3102581" cy="2685245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22" y="4172751"/>
            <a:ext cx="3150703" cy="2685245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60" y="4172752"/>
            <a:ext cx="2849873" cy="268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0" y="1797345"/>
            <a:ext cx="121920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EQUIPES EM CAMPO: ALTOS/PICOS/PEDRO II/BOM JESUS/ELESBÃO VELOSO/SÃO PEDRO DO PI e TERESINA </a:t>
            </a:r>
            <a:endParaRPr lang="pt-BR" b="1" dirty="0"/>
          </a:p>
        </p:txBody>
      </p:sp>
      <p:sp>
        <p:nvSpPr>
          <p:cNvPr id="11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 txBox="1">
            <a:spLocks/>
          </p:cNvSpPr>
          <p:nvPr/>
        </p:nvSpPr>
        <p:spPr>
          <a:xfrm>
            <a:off x="0" y="1128037"/>
            <a:ext cx="11308650" cy="6924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mtClean="0"/>
              <a:t>ESTUDO DE PREVALÊNCIA BRUCELOSE E TUBERCULOSE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0063"/>
            <a:ext cx="2756078" cy="21209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4331078"/>
            <a:ext cx="2949261" cy="252691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314" y="2210136"/>
            <a:ext cx="3065172" cy="212094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486" y="2210135"/>
            <a:ext cx="2983604" cy="212094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77" y="2204669"/>
            <a:ext cx="3271236" cy="212640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8" y="4331079"/>
            <a:ext cx="3399523" cy="252692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840" y="4341008"/>
            <a:ext cx="3348506" cy="252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6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291481" y="1797345"/>
            <a:ext cx="272568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DIFICULDADES </a:t>
            </a:r>
            <a:endParaRPr lang="pt-BR" b="1" dirty="0"/>
          </a:p>
        </p:txBody>
      </p:sp>
      <p:sp>
        <p:nvSpPr>
          <p:cNvPr id="11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 txBox="1">
            <a:spLocks/>
          </p:cNvSpPr>
          <p:nvPr/>
        </p:nvSpPr>
        <p:spPr>
          <a:xfrm>
            <a:off x="0" y="1128037"/>
            <a:ext cx="11308650" cy="6924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b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rgbClr val="007844"/>
                </a:solidFill>
                <a:latin typeface="BigNoodleTitling" panose="02000708030402040100" pitchFamily="2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mtClean="0"/>
              <a:t>ESTUDO DE PREVALÊNCIA BRUCELOSE E TUBERCULOSE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2166677"/>
            <a:ext cx="2421228" cy="221214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22" y="2166677"/>
            <a:ext cx="2581343" cy="221213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27" y="2166676"/>
            <a:ext cx="2734442" cy="221213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31" y="2166677"/>
            <a:ext cx="2993019" cy="2212138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82" y="4378817"/>
            <a:ext cx="2847399" cy="247918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01" y="4378816"/>
            <a:ext cx="3106650" cy="2479184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71" y="4378815"/>
            <a:ext cx="2669279" cy="247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9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003" y="3074988"/>
            <a:ext cx="9313302" cy="3880773"/>
          </a:xfrm>
        </p:spPr>
        <p:txBody>
          <a:bodyPr/>
          <a:lstStyle/>
          <a:p>
            <a:pPr algn="ctr"/>
            <a:r>
              <a:rPr lang="pt-BR" dirty="0" smtClean="0"/>
              <a:t> </a:t>
            </a:r>
            <a:r>
              <a:rPr lang="pt-BR" sz="4400" i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  <a:t>Muito Obrigado!</a:t>
            </a:r>
            <a:br>
              <a:rPr lang="pt-BR" sz="4400" i="1" dirty="0">
                <a:solidFill>
                  <a:srgbClr val="FF0000"/>
                </a:solidFill>
                <a:ea typeface="Calibri" pitchFamily="34" charset="0"/>
                <a:cs typeface="Arial" charset="0"/>
              </a:rPr>
            </a:b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</a:t>
            </a: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lvl="1" indent="0">
              <a:buNone/>
            </a:pPr>
            <a:endParaRPr lang="pt-BR" dirty="0" smtClean="0"/>
          </a:p>
          <a:p>
            <a:pPr lvl="2"/>
            <a:endParaRPr lang="pt-BR" dirty="0"/>
          </a:p>
          <a:p>
            <a:pPr lvl="3"/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63" y="1133341"/>
            <a:ext cx="10844010" cy="1249251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b="1" dirty="0" smtClean="0">
                <a:solidFill>
                  <a:schemeClr val="accent2"/>
                </a:solidFill>
              </a:rPr>
              <a:t>PECEBT</a:t>
            </a:r>
            <a:r>
              <a:rPr lang="pt-BR" dirty="0" smtClean="0"/>
              <a:t> -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>
                <a:solidFill>
                  <a:schemeClr val="accent2"/>
                </a:solidFill>
              </a:rPr>
              <a:t>Programa Estadual de </a:t>
            </a:r>
            <a:r>
              <a:rPr lang="pt-BR" b="1" dirty="0" smtClean="0">
                <a:solidFill>
                  <a:schemeClr val="accent2"/>
                </a:solidFill>
              </a:rPr>
              <a:t>Controle e Erradicação da Brucelose e Tuberculose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859574" y="3966693"/>
            <a:ext cx="80442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pt-BR" sz="2400" b="1" i="1" kern="0" dirty="0"/>
              <a:t>Medico Veterinário: </a:t>
            </a:r>
            <a:r>
              <a:rPr lang="pt-BR" sz="2400" b="1" i="1" kern="0" dirty="0" err="1"/>
              <a:t>Janilson</a:t>
            </a:r>
            <a:r>
              <a:rPr lang="pt-BR" sz="2400" b="1" i="1" kern="0" dirty="0"/>
              <a:t> Lima</a:t>
            </a:r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pt-BR" sz="2400" b="1" dirty="0" smtClean="0"/>
              <a:t>Coordenação do PECEBT</a:t>
            </a:r>
            <a:endParaRPr lang="pt-BR" sz="2400" b="1" dirty="0"/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pt-BR" sz="2400" b="1" dirty="0" err="1"/>
              <a:t>Tel</a:t>
            </a:r>
            <a:r>
              <a:rPr lang="pt-BR" sz="2400" b="1" dirty="0"/>
              <a:t> (</a:t>
            </a:r>
            <a:r>
              <a:rPr lang="pt-BR" sz="2400" b="1" dirty="0" smtClean="0"/>
              <a:t>86)99471-2010</a:t>
            </a:r>
            <a:endParaRPr lang="pt-BR" sz="2400" b="1" dirty="0"/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  <a:buFontTx/>
              <a:buBlip>
                <a:blip r:embed="rId2"/>
              </a:buBlip>
              <a:defRPr/>
            </a:pPr>
            <a:r>
              <a:rPr lang="pt-BR" sz="2400" b="1" dirty="0"/>
              <a:t>Email: </a:t>
            </a:r>
            <a:r>
              <a:rPr lang="pt-BR" sz="2400" b="1" dirty="0" smtClean="0">
                <a:hlinkClick r:id="rId3"/>
              </a:rPr>
              <a:t>pecebt@adapi.pi.gov.br</a:t>
            </a:r>
            <a:r>
              <a:rPr lang="pt-BR" sz="2400" b="1" dirty="0" smtClean="0"/>
              <a:t> </a:t>
            </a:r>
            <a:r>
              <a:rPr lang="pt-BR" sz="2400" b="1" dirty="0" smtClean="0">
                <a:hlinkClick r:id="rId3"/>
              </a:rPr>
              <a:t>pecebt.adapi@gmail.com</a:t>
            </a:r>
            <a:r>
              <a:rPr lang="pt-BR" sz="2400" b="1" dirty="0" smtClean="0"/>
              <a:t> 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0699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3" y="1674252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>
              <a:solidFill>
                <a:prstClr val="black"/>
              </a:solidFill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008593"/>
              </p:ext>
            </p:extLst>
          </p:nvPr>
        </p:nvGraphicFramePr>
        <p:xfrm>
          <a:off x="643943" y="2125014"/>
          <a:ext cx="9581881" cy="4533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468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2" y="1150861"/>
            <a:ext cx="10276530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Anísio de Abreu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293573"/>
              </p:ext>
            </p:extLst>
          </p:nvPr>
        </p:nvGraphicFramePr>
        <p:xfrm>
          <a:off x="1496900" y="4420190"/>
          <a:ext cx="8039100" cy="2205990"/>
        </p:xfrm>
        <a:graphic>
          <a:graphicData uri="http://schemas.openxmlformats.org/drawingml/2006/table">
            <a:tbl>
              <a:tblPr/>
              <a:tblGrid>
                <a:gridCol w="1395347"/>
                <a:gridCol w="2045451"/>
                <a:gridCol w="675475"/>
                <a:gridCol w="723043"/>
                <a:gridCol w="1094079"/>
                <a:gridCol w="583509"/>
                <a:gridCol w="786468"/>
                <a:gridCol w="735728"/>
              </a:tblGrid>
              <a:tr h="6102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Anísio de Abreu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Anísio de Abreu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Anísio de Abreu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Caracol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Anísio de Abreu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Guaribas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187,50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Anísio de Abreu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Jurema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Anísio de Abreu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Braz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Anísio de Abreu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Várzea Branca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4518437"/>
              </p:ext>
            </p:extLst>
          </p:nvPr>
        </p:nvGraphicFramePr>
        <p:xfrm>
          <a:off x="5512969" y="1843288"/>
          <a:ext cx="5859887" cy="2535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4785841"/>
              </p:ext>
            </p:extLst>
          </p:nvPr>
        </p:nvGraphicFramePr>
        <p:xfrm>
          <a:off x="0" y="1843288"/>
          <a:ext cx="5657850" cy="2535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943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1" y="1150861"/>
            <a:ext cx="11538659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</a:t>
            </a:r>
            <a:r>
              <a:rPr lang="pt-BR" dirty="0" err="1" smtClean="0"/>
              <a:t>Bertolinia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046046"/>
              </p:ext>
            </p:extLst>
          </p:nvPr>
        </p:nvGraphicFramePr>
        <p:xfrm>
          <a:off x="724168" y="4430332"/>
          <a:ext cx="8535741" cy="2427668"/>
        </p:xfrm>
        <a:graphic>
          <a:graphicData uri="http://schemas.openxmlformats.org/drawingml/2006/table">
            <a:tbl>
              <a:tblPr/>
              <a:tblGrid>
                <a:gridCol w="1481549"/>
                <a:gridCol w="2171815"/>
                <a:gridCol w="717205"/>
                <a:gridCol w="767711"/>
                <a:gridCol w="1161669"/>
                <a:gridCol w="619557"/>
                <a:gridCol w="835055"/>
                <a:gridCol w="781180"/>
              </a:tblGrid>
              <a:tr h="126016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58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Bertolínia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Bertolínia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49,53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58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Bertolínia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Canavieira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6148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58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Bertolínia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Colônia do Gurguéia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98,26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3859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37,60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58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Bertolínia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Eliseu Martins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105,83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26,98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58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Bertolínia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Manoel Emídio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289,43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58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Bertolínia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Sebastião Leal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2897109"/>
              </p:ext>
            </p:extLst>
          </p:nvPr>
        </p:nvGraphicFramePr>
        <p:xfrm>
          <a:off x="5190186" y="1843288"/>
          <a:ext cx="6038850" cy="2458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481913"/>
              </p:ext>
            </p:extLst>
          </p:nvPr>
        </p:nvGraphicFramePr>
        <p:xfrm>
          <a:off x="98872" y="1843287"/>
          <a:ext cx="5142829" cy="2535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8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pPr marL="0" indent="0">
              <a:buNone/>
            </a:pPr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2" y="1150861"/>
            <a:ext cx="10665714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Bom Jesus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887602"/>
              </p:ext>
            </p:extLst>
          </p:nvPr>
        </p:nvGraphicFramePr>
        <p:xfrm>
          <a:off x="685532" y="4404572"/>
          <a:ext cx="9398626" cy="2385436"/>
        </p:xfrm>
        <a:graphic>
          <a:graphicData uri="http://schemas.openxmlformats.org/drawingml/2006/table">
            <a:tbl>
              <a:tblPr/>
              <a:tblGrid>
                <a:gridCol w="1631320"/>
                <a:gridCol w="2391366"/>
                <a:gridCol w="789707"/>
                <a:gridCol w="845320"/>
                <a:gridCol w="1279103"/>
                <a:gridCol w="682189"/>
                <a:gridCol w="919471"/>
                <a:gridCol w="860150"/>
              </a:tblGrid>
              <a:tr h="11052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Alvorada do Gurguéia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38,07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132,21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Cristino Castro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65,48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51,52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Currais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85,38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Palmeira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6273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Redenção do Gurguéia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9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Bom Jesus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Luz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373081"/>
              </p:ext>
            </p:extLst>
          </p:nvPr>
        </p:nvGraphicFramePr>
        <p:xfrm>
          <a:off x="5330378" y="1843288"/>
          <a:ext cx="6038850" cy="2458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6697069"/>
              </p:ext>
            </p:extLst>
          </p:nvPr>
        </p:nvGraphicFramePr>
        <p:xfrm>
          <a:off x="111751" y="1698067"/>
          <a:ext cx="5657850" cy="2616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51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2" y="1150860"/>
            <a:ext cx="11345476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Canto do Buriti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889907"/>
              </p:ext>
            </p:extLst>
          </p:nvPr>
        </p:nvGraphicFramePr>
        <p:xfrm>
          <a:off x="891596" y="4717950"/>
          <a:ext cx="8039100" cy="2095500"/>
        </p:xfrm>
        <a:graphic>
          <a:graphicData uri="http://schemas.openxmlformats.org/drawingml/2006/table">
            <a:tbl>
              <a:tblPr/>
              <a:tblGrid>
                <a:gridCol w="1395347"/>
                <a:gridCol w="2045451"/>
                <a:gridCol w="675475"/>
                <a:gridCol w="723043"/>
                <a:gridCol w="1094079"/>
                <a:gridCol w="583509"/>
                <a:gridCol w="786468"/>
                <a:gridCol w="735728"/>
              </a:tblGrid>
              <a:tr h="1295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Canto do Buriti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Brejo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Canto do Buriti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Canto do Buriti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Canto do Buriti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Pajeú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66,30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11,76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86,52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Canto do Buriti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Tamboril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32,71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374271"/>
              </p:ext>
            </p:extLst>
          </p:nvPr>
        </p:nvGraphicFramePr>
        <p:xfrm>
          <a:off x="5705340" y="1843288"/>
          <a:ext cx="5589431" cy="2793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1435781"/>
              </p:ext>
            </p:extLst>
          </p:nvPr>
        </p:nvGraphicFramePr>
        <p:xfrm>
          <a:off x="0" y="1843287"/>
          <a:ext cx="5657850" cy="271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525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="" xmlns:a16="http://schemas.microsoft.com/office/drawing/2014/main" id="{8B71D4FA-050F-009A-2D73-5384784B6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2" y="1497074"/>
            <a:ext cx="10688651" cy="4842457"/>
          </a:xfrm>
        </p:spPr>
        <p:txBody>
          <a:bodyPr/>
          <a:lstStyle/>
          <a:p>
            <a:pPr marL="0" indent="0">
              <a:buNone/>
            </a:pPr>
            <a:endParaRPr lang="pt-BR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3200" dirty="0" smtClean="0">
              <a:solidFill>
                <a:schemeClr val="tx1">
                  <a:lumMod val="65000"/>
                </a:schemeClr>
              </a:solidFill>
              <a:cs typeface="Arial" charset="0"/>
            </a:endParaRPr>
          </a:p>
          <a:p>
            <a:endParaRPr lang="pt-BR" sz="3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914400" lvl="2" indent="0">
              <a:buNone/>
            </a:pP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E733037-1A93-AF59-7E64-2F9CCA7B9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62" y="1150860"/>
            <a:ext cx="11345476" cy="69242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r>
              <a:rPr lang="pt-BR" dirty="0" smtClean="0"/>
              <a:t>DADOS VACINAÇÃO BRUCELOSE: Corrente</a:t>
            </a:r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67497"/>
              </p:ext>
            </p:extLst>
          </p:nvPr>
        </p:nvGraphicFramePr>
        <p:xfrm>
          <a:off x="1213566" y="4562475"/>
          <a:ext cx="8039100" cy="2295525"/>
        </p:xfrm>
        <a:graphic>
          <a:graphicData uri="http://schemas.openxmlformats.org/drawingml/2006/table">
            <a:tbl>
              <a:tblPr/>
              <a:tblGrid>
                <a:gridCol w="1395347"/>
                <a:gridCol w="2045451"/>
                <a:gridCol w="675475"/>
                <a:gridCol w="723043"/>
                <a:gridCol w="1094079"/>
                <a:gridCol w="583509"/>
                <a:gridCol w="786468"/>
                <a:gridCol w="735728"/>
              </a:tblGrid>
              <a:tr h="1295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USAV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Município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(0-12m)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Fêmeas (3-8m) vacinadas com ambas as vacinas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Índice de vacinação de brucelose de fêmeas entre 3 e 8 meses de idade no ano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machos/femeas(0-12m)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de fêmeas Bovinas existentes (mais 36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Relação Bezerros(as)/ Vacas em 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Corrente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57,57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Cristalândia do Piauí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2452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17242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62,09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Riacho Frio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109,44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18444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São Gonçalo do Gurguéia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22,93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73,32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Sebastião Barros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32,89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918064"/>
              </p:ext>
            </p:extLst>
          </p:nvPr>
        </p:nvGraphicFramePr>
        <p:xfrm>
          <a:off x="5642288" y="1843287"/>
          <a:ext cx="6038850" cy="2651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865565"/>
              </p:ext>
            </p:extLst>
          </p:nvPr>
        </p:nvGraphicFramePr>
        <p:xfrm>
          <a:off x="335662" y="1843287"/>
          <a:ext cx="5679583" cy="2664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954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5033</TotalTime>
  <Words>1977</Words>
  <Application>Microsoft Office PowerPoint</Application>
  <PresentationFormat>Widescreen</PresentationFormat>
  <Paragraphs>709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51" baseType="lpstr">
      <vt:lpstr>Arial Unicode MS</vt:lpstr>
      <vt:lpstr>Arial</vt:lpstr>
      <vt:lpstr>Arial Black</vt:lpstr>
      <vt:lpstr>BigNoodleTitling</vt:lpstr>
      <vt:lpstr>Calibri</vt:lpstr>
      <vt:lpstr>Impact</vt:lpstr>
      <vt:lpstr>Tahoma</vt:lpstr>
      <vt:lpstr>Trebuchet MS</vt:lpstr>
      <vt:lpstr>Tw Cen MT Condensed</vt:lpstr>
      <vt:lpstr>Wingdings</vt:lpstr>
      <vt:lpstr>Wingdings 3</vt:lpstr>
      <vt:lpstr>Facetado</vt:lpstr>
      <vt:lpstr>  </vt:lpstr>
      <vt:lpstr>DADOS VACINAÇÃO BRUCELOSE:</vt:lpstr>
      <vt:lpstr>DADOS VACINAÇÃO BRUCELOSE:</vt:lpstr>
      <vt:lpstr>DADOS VACINAÇÃO BRUCELOSE:</vt:lpstr>
      <vt:lpstr>DADOS VACINAÇÃO BRUCELOSE: Anísio de Abreu</vt:lpstr>
      <vt:lpstr>DADOS VACINAÇÃO BRUCELOSE: Bertolinia</vt:lpstr>
      <vt:lpstr>DADOS VACINAÇÃO BRUCELOSE: Bom Jesus</vt:lpstr>
      <vt:lpstr>DADOS VACINAÇÃO BRUCELOSE: Canto do Buriti</vt:lpstr>
      <vt:lpstr>DADOS VACINAÇÃO BRUCELOSE: Corrente</vt:lpstr>
      <vt:lpstr>DADOS VACINAÇÃO BRUCELOSE: Curimatá</vt:lpstr>
      <vt:lpstr>DADOS VACINAÇÃO BRUCELOSE: Itaueira </vt:lpstr>
      <vt:lpstr>DADOS VACINAÇÃO BRUCELOSE: Ribeiro Gonçalves</vt:lpstr>
      <vt:lpstr>DADOS VACINAÇÃO BRUCELOSE: Santa Filomena</vt:lpstr>
      <vt:lpstr>DADOS VACINAÇÃO BRUCELOSE: São Raimundo Nonato</vt:lpstr>
      <vt:lpstr>DADOS VACINAÇÃO BRUCELOSE: Uruçuí</vt:lpstr>
      <vt:lpstr>VACINAÇÃO BRUCELOSE: Legislação Federal e Estadual</vt:lpstr>
      <vt:lpstr>AÇÕES: CADASTRAR e FISCALIZAR</vt:lpstr>
      <vt:lpstr>AÇÕES : CADASTRAR e FISCALIZAR</vt:lpstr>
      <vt:lpstr>VACINAÇÃO BRUCELOSE:</vt:lpstr>
      <vt:lpstr>VACINAÇÃO BRUCELOSE:</vt:lpstr>
      <vt:lpstr>MARCAÇÃO BRUCELOSE:</vt:lpstr>
      <vt:lpstr>VACINAÇÃO: Preparação</vt:lpstr>
      <vt:lpstr>VACINAÇÃO: PREPARAÇÃO</vt:lpstr>
      <vt:lpstr>Manejo na vacinação: CONTENÇÃO</vt:lpstr>
      <vt:lpstr>Apresentação do PowerPoint</vt:lpstr>
      <vt:lpstr>VACINAÇÃO: B19 E/OU RB51</vt:lpstr>
      <vt:lpstr>VACINAÇÃO BRUCELOSE: B19</vt:lpstr>
      <vt:lpstr>MARCAÇÃO BRUCELOSE: RB51</vt:lpstr>
      <vt:lpstr>Apresentação do PowerPoint</vt:lpstr>
      <vt:lpstr>Preço B19/RB51: jul 2025(Distribuidor em The)</vt:lpstr>
      <vt:lpstr>Prejuízos causados pela brucelose:</vt:lpstr>
      <vt:lpstr>Controle e Prevenção</vt:lpstr>
      <vt:lpstr>Como podemos controlar esta doença?</vt:lpstr>
      <vt:lpstr>ESTUDO DE PREVALÊNCIA BRUCELOSE E TUBERCULOSE</vt:lpstr>
      <vt:lpstr>Apresentação do PowerPoint</vt:lpstr>
      <vt:lpstr>Apresentação do PowerPoint</vt:lpstr>
      <vt:lpstr>Apresentação do PowerPoint</vt:lpstr>
      <vt:lpstr>Apresentação do PowerPoint</vt:lpstr>
      <vt:lpstr>PECEBT - Programa Estadual de Controle e Erradicação da Brucelose e Tuberculose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Sergio Muniz</dc:creator>
  <cp:lastModifiedBy>ADAPI</cp:lastModifiedBy>
  <cp:revision>292</cp:revision>
  <cp:lastPrinted>2026-03-19T16:07:06Z</cp:lastPrinted>
  <dcterms:created xsi:type="dcterms:W3CDTF">2019-09-10T18:23:05Z</dcterms:created>
  <dcterms:modified xsi:type="dcterms:W3CDTF">2026-03-20T12:05:50Z</dcterms:modified>
</cp:coreProperties>
</file>