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62" r:id="rId2"/>
    <p:sldId id="264" r:id="rId3"/>
    <p:sldId id="263" r:id="rId4"/>
    <p:sldId id="280" r:id="rId5"/>
    <p:sldId id="267" r:id="rId6"/>
    <p:sldId id="268" r:id="rId7"/>
    <p:sldId id="265" r:id="rId8"/>
    <p:sldId id="269" r:id="rId9"/>
    <p:sldId id="281" r:id="rId10"/>
    <p:sldId id="270" r:id="rId11"/>
    <p:sldId id="274" r:id="rId12"/>
    <p:sldId id="273" r:id="rId13"/>
    <p:sldId id="272" r:id="rId14"/>
    <p:sldId id="271" r:id="rId15"/>
    <p:sldId id="275" r:id="rId16"/>
    <p:sldId id="276" r:id="rId17"/>
    <p:sldId id="279" r:id="rId18"/>
    <p:sldId id="278" r:id="rId19"/>
    <p:sldId id="277" r:id="rId20"/>
  </p:sldIdLst>
  <p:sldSz cx="12192000" cy="6858000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4142"/>
    <a:srgbClr val="007844"/>
    <a:srgbClr val="228343"/>
    <a:srgbClr val="F24C38"/>
    <a:srgbClr val="FFBD32"/>
    <a:srgbClr val="2B5AAA"/>
    <a:srgbClr val="FF0000"/>
    <a:srgbClr val="027845"/>
    <a:srgbClr val="60AA8B"/>
    <a:srgbClr val="5089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1315" y="2937921"/>
            <a:ext cx="7766936" cy="893633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5400">
                <a:solidFill>
                  <a:srgbClr val="007844"/>
                </a:solidFill>
                <a:latin typeface="BigNoodleTitling" panose="02000708030402040100" pitchFamily="2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1315" y="3831552"/>
            <a:ext cx="7766936" cy="109689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3600">
                <a:solidFill>
                  <a:srgbClr val="444142"/>
                </a:solidFill>
                <a:latin typeface="Tw Cen MT Condensed" panose="020B06060201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Clique para editar o estilo do subtítulo Mestre</a:t>
            </a:r>
            <a:endParaRPr lang="en-US" dirty="0"/>
          </a:p>
        </p:txBody>
      </p:sp>
      <p:grpSp>
        <p:nvGrpSpPr>
          <p:cNvPr id="34" name="Agrupar 33">
            <a:extLst>
              <a:ext uri="{FF2B5EF4-FFF2-40B4-BE49-F238E27FC236}">
                <a16:creationId xmlns="" xmlns:a16="http://schemas.microsoft.com/office/drawing/2014/main" id="{B03298FB-C020-F4E4-E4A1-A26BF429EDCB}"/>
              </a:ext>
            </a:extLst>
          </p:cNvPr>
          <p:cNvGrpSpPr/>
          <p:nvPr userDrawn="1"/>
        </p:nvGrpSpPr>
        <p:grpSpPr>
          <a:xfrm>
            <a:off x="636390" y="1306825"/>
            <a:ext cx="9180000" cy="6544"/>
            <a:chOff x="-23020" y="1402727"/>
            <a:chExt cx="12314770" cy="6544"/>
          </a:xfrm>
        </p:grpSpPr>
        <p:cxnSp>
          <p:nvCxnSpPr>
            <p:cNvPr id="22" name="Conector reto 21">
              <a:extLst>
                <a:ext uri="{FF2B5EF4-FFF2-40B4-BE49-F238E27FC236}">
                  <a16:creationId xmlns="" xmlns:a16="http://schemas.microsoft.com/office/drawing/2014/main" id="{A588DD49-6784-53B6-0AE0-69BDFEBCDE82}"/>
                </a:ext>
              </a:extLst>
            </p:cNvPr>
            <p:cNvCxnSpPr/>
            <p:nvPr userDrawn="1"/>
          </p:nvCxnSpPr>
          <p:spPr>
            <a:xfrm>
              <a:off x="-23020" y="1402727"/>
              <a:ext cx="3060174" cy="0"/>
            </a:xfrm>
            <a:prstGeom prst="line">
              <a:avLst/>
            </a:prstGeom>
            <a:ln w="38100">
              <a:solidFill>
                <a:srgbClr val="2B5A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>
              <a:extLst>
                <a:ext uri="{FF2B5EF4-FFF2-40B4-BE49-F238E27FC236}">
                  <a16:creationId xmlns="" xmlns:a16="http://schemas.microsoft.com/office/drawing/2014/main" id="{B18DC9F7-1D59-2D6F-7D87-B493D021F323}"/>
                </a:ext>
              </a:extLst>
            </p:cNvPr>
            <p:cNvCxnSpPr/>
            <p:nvPr userDrawn="1"/>
          </p:nvCxnSpPr>
          <p:spPr>
            <a:xfrm>
              <a:off x="3037154" y="1409271"/>
              <a:ext cx="3060174" cy="0"/>
            </a:xfrm>
            <a:prstGeom prst="line">
              <a:avLst/>
            </a:prstGeom>
            <a:ln w="38100">
              <a:solidFill>
                <a:srgbClr val="FFBD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>
              <a:extLst>
                <a:ext uri="{FF2B5EF4-FFF2-40B4-BE49-F238E27FC236}">
                  <a16:creationId xmlns="" xmlns:a16="http://schemas.microsoft.com/office/drawing/2014/main" id="{CC64D7B8-9E67-1C77-0524-9C2D39D98848}"/>
                </a:ext>
              </a:extLst>
            </p:cNvPr>
            <p:cNvCxnSpPr/>
            <p:nvPr userDrawn="1"/>
          </p:nvCxnSpPr>
          <p:spPr>
            <a:xfrm>
              <a:off x="6131015" y="1409271"/>
              <a:ext cx="3060174" cy="0"/>
            </a:xfrm>
            <a:prstGeom prst="line">
              <a:avLst/>
            </a:prstGeom>
            <a:ln w="38100">
              <a:solidFill>
                <a:srgbClr val="F24C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>
              <a:extLst>
                <a:ext uri="{FF2B5EF4-FFF2-40B4-BE49-F238E27FC236}">
                  <a16:creationId xmlns="" xmlns:a16="http://schemas.microsoft.com/office/drawing/2014/main" id="{882CE904-9302-6FB6-1C69-7B7B51399E07}"/>
                </a:ext>
              </a:extLst>
            </p:cNvPr>
            <p:cNvCxnSpPr/>
            <p:nvPr userDrawn="1"/>
          </p:nvCxnSpPr>
          <p:spPr>
            <a:xfrm>
              <a:off x="9231576" y="1409271"/>
              <a:ext cx="3060174" cy="0"/>
            </a:xfrm>
            <a:prstGeom prst="line">
              <a:avLst/>
            </a:prstGeom>
            <a:ln w="38100">
              <a:solidFill>
                <a:srgbClr val="228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Agrupar 5">
            <a:extLst>
              <a:ext uri="{FF2B5EF4-FFF2-40B4-BE49-F238E27FC236}">
                <a16:creationId xmlns="" xmlns:a16="http://schemas.microsoft.com/office/drawing/2014/main" id="{F7640417-1C2E-AE2D-97DD-C54FD5CB5184}"/>
              </a:ext>
            </a:extLst>
          </p:cNvPr>
          <p:cNvGrpSpPr/>
          <p:nvPr userDrawn="1"/>
        </p:nvGrpSpPr>
        <p:grpSpPr>
          <a:xfrm>
            <a:off x="2275614" y="-8467"/>
            <a:ext cx="5614599" cy="1224000"/>
            <a:chOff x="2275614" y="-8467"/>
            <a:chExt cx="5614599" cy="1224000"/>
          </a:xfrm>
        </p:grpSpPr>
        <p:pic>
          <p:nvPicPr>
            <p:cNvPr id="17" name="Imagem 16">
              <a:extLst>
                <a:ext uri="{FF2B5EF4-FFF2-40B4-BE49-F238E27FC236}">
                  <a16:creationId xmlns="" xmlns:a16="http://schemas.microsoft.com/office/drawing/2014/main" id="{B0CB4F2F-20AE-BA0F-BFC8-F2D5B5709C1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05" t="60402" r="17611" b="13632"/>
            <a:stretch/>
          </p:blipFill>
          <p:spPr>
            <a:xfrm>
              <a:off x="4083094" y="-8467"/>
              <a:ext cx="3807119" cy="1224000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FE365B7D-52BA-2265-0C40-64BCE8CF7C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614" y="161019"/>
              <a:ext cx="1858317" cy="8473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1571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664" y="1638125"/>
            <a:ext cx="8596668" cy="692427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>
                <a:solidFill>
                  <a:srgbClr val="007844"/>
                </a:solidFill>
                <a:latin typeface="BigNoodleTitling" panose="02000708030402040100" pitchFamily="2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0C468B2D-11C2-31F0-B9E1-14B6DDA3266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23727" y="2494071"/>
            <a:ext cx="7766936" cy="692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rgbClr val="444142"/>
                </a:solidFill>
                <a:latin typeface="Tw Cen MT Condensed" panose="020B06060201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Clique para editar o estilo do subtítulo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980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665" y="2160589"/>
            <a:ext cx="9313302" cy="3880773"/>
          </a:xfrm>
          <a:prstGeom prst="rect">
            <a:avLst/>
          </a:prstGeom>
        </p:spPr>
        <p:txBody>
          <a:bodyPr/>
          <a:lstStyle>
            <a:lvl1pPr>
              <a:defRPr sz="3000" b="0">
                <a:solidFill>
                  <a:srgbClr val="007844"/>
                </a:solidFill>
                <a:latin typeface="Tw Cen MT Condensed" panose="020B0606020104020203" pitchFamily="34" charset="0"/>
              </a:defRPr>
            </a:lvl1pPr>
            <a:lvl2pPr marL="742950" indent="-285750"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2pPr>
            <a:lvl3pPr marL="1143000" indent="-228600">
              <a:buSzPct val="130000"/>
              <a:buFont typeface="Arial" panose="020B0604020202020204" pitchFamily="34" charset="0"/>
              <a:buChar char="•"/>
              <a:defRPr sz="2600">
                <a:latin typeface="Tw Cen MT Condensed" panose="020B0606020104020203" pitchFamily="34" charset="0"/>
              </a:defRPr>
            </a:lvl3pPr>
            <a:lvl4pPr marL="1600200" indent="-228600">
              <a:buSzPct val="130000"/>
              <a:buFont typeface="Wingdings" panose="05000000000000000000" pitchFamily="2" charset="2"/>
              <a:buChar char="ü"/>
              <a:defRPr sz="22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4pPr>
            <a:lvl5pPr marL="2057400" indent="-228600">
              <a:buSzPct val="130000"/>
              <a:buFont typeface="Wingdings" panose="05000000000000000000" pitchFamily="2" charset="2"/>
              <a:buChar char="v"/>
              <a:defRPr sz="20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41AF6EFE-ECA1-5C27-9F67-2D7F4FF8C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4" y="1319897"/>
            <a:ext cx="8596668" cy="692427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>
                <a:solidFill>
                  <a:srgbClr val="007844"/>
                </a:solidFill>
                <a:latin typeface="BigNoodleTitling" panose="02000708030402040100" pitchFamily="2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589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CC2E19DF-13B3-FE05-BDBE-BEAF0E062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84" y="1208306"/>
            <a:ext cx="9010038" cy="4448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007844"/>
                </a:solidFill>
                <a:latin typeface="BigNoodleTitling" panose="02000708030402040100" pitchFamily="2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853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031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1B831192-EE5B-E61C-ADE7-A4604AE1DFB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77333" y="2160589"/>
            <a:ext cx="4184036" cy="4322098"/>
          </a:xfrm>
          <a:prstGeom prst="rect">
            <a:avLst/>
          </a:prstGeom>
        </p:spPr>
        <p:txBody>
          <a:bodyPr/>
          <a:lstStyle>
            <a:lvl1pPr>
              <a:defRPr sz="3000" b="0">
                <a:solidFill>
                  <a:srgbClr val="007844"/>
                </a:solidFill>
                <a:latin typeface="Tw Cen MT Condensed" panose="020B0606020104020203" pitchFamily="34" charset="0"/>
              </a:defRPr>
            </a:lvl1pPr>
            <a:lvl2pPr marL="742950" indent="-285750"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2pPr>
            <a:lvl3pPr marL="1143000" indent="-228600">
              <a:buSzPct val="130000"/>
              <a:buFont typeface="Arial" panose="020B0604020202020204" pitchFamily="34" charset="0"/>
              <a:buChar char="•"/>
              <a:defRPr sz="2600">
                <a:latin typeface="Tw Cen MT Condensed" panose="020B0606020104020203" pitchFamily="34" charset="0"/>
              </a:defRPr>
            </a:lvl3pPr>
            <a:lvl4pPr marL="1600200" indent="-228600">
              <a:buSzPct val="130000"/>
              <a:buFont typeface="Wingdings" panose="05000000000000000000" pitchFamily="2" charset="2"/>
              <a:buChar char="ü"/>
              <a:defRPr sz="22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4pPr>
            <a:lvl5pPr marL="2057400" indent="-228600">
              <a:buSzPct val="130000"/>
              <a:buFont typeface="Wingdings" panose="05000000000000000000" pitchFamily="2" charset="2"/>
              <a:buChar char="v"/>
              <a:defRPr sz="20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343950"/>
            <a:ext cx="8596668" cy="586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844"/>
                </a:solidFill>
                <a:latin typeface="BigNoodleTitling" panose="02000708030402040100" pitchFamily="2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AB9E3AC4-908F-AA45-BC09-20B34FD3626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089966" y="2160589"/>
            <a:ext cx="4184036" cy="4322098"/>
          </a:xfrm>
          <a:prstGeom prst="rect">
            <a:avLst/>
          </a:prstGeom>
        </p:spPr>
        <p:txBody>
          <a:bodyPr/>
          <a:lstStyle>
            <a:lvl1pPr>
              <a:defRPr sz="3000" b="0">
                <a:solidFill>
                  <a:srgbClr val="007844"/>
                </a:solidFill>
                <a:latin typeface="Tw Cen MT Condensed" panose="020B0606020104020203" pitchFamily="34" charset="0"/>
              </a:defRPr>
            </a:lvl1pPr>
            <a:lvl2pPr marL="742950" indent="-285750"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2pPr>
            <a:lvl3pPr marL="1143000" indent="-228600">
              <a:buSzPct val="130000"/>
              <a:buFont typeface="Arial" panose="020B0604020202020204" pitchFamily="34" charset="0"/>
              <a:buChar char="•"/>
              <a:defRPr sz="2600">
                <a:latin typeface="Tw Cen MT Condensed" panose="020B0606020104020203" pitchFamily="34" charset="0"/>
              </a:defRPr>
            </a:lvl3pPr>
            <a:lvl4pPr marL="1600200" indent="-228600">
              <a:buSzPct val="130000"/>
              <a:buFont typeface="Wingdings" panose="05000000000000000000" pitchFamily="2" charset="2"/>
              <a:buChar char="ü"/>
              <a:defRPr sz="22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4pPr>
            <a:lvl5pPr marL="2057400" indent="-228600">
              <a:buSzPct val="130000"/>
              <a:buFont typeface="Wingdings" panose="05000000000000000000" pitchFamily="2" charset="2"/>
              <a:buChar char="v"/>
              <a:defRPr sz="20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44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150654"/>
            <a:ext cx="3854528" cy="10711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000">
                <a:solidFill>
                  <a:srgbClr val="007844"/>
                </a:solidFill>
                <a:latin typeface="BigNoodleTitling" panose="02000708030402040100" pitchFamily="2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347415"/>
            <a:ext cx="3854528" cy="42444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400">
                <a:latin typeface="Tw Cen MT Condensed" panose="020B0606020104020203" pitchFamily="34" charset="0"/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9BC18C-4C0C-CC49-D034-32730965DFF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750569" y="1150653"/>
            <a:ext cx="4476557" cy="5441215"/>
          </a:xfrm>
          <a:prstGeom prst="rect">
            <a:avLst/>
          </a:prstGeom>
        </p:spPr>
        <p:txBody>
          <a:bodyPr/>
          <a:lstStyle>
            <a:lvl1pPr>
              <a:defRPr sz="3000" b="0">
                <a:solidFill>
                  <a:srgbClr val="007844"/>
                </a:solidFill>
                <a:latin typeface="Tw Cen MT Condensed" panose="020B0606020104020203" pitchFamily="34" charset="0"/>
              </a:defRPr>
            </a:lvl1pPr>
            <a:lvl2pPr marL="742950" indent="-285750"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2pPr>
            <a:lvl3pPr marL="1143000" indent="-228600">
              <a:buSzPct val="130000"/>
              <a:buFont typeface="Arial" panose="020B0604020202020204" pitchFamily="34" charset="0"/>
              <a:buChar char="•"/>
              <a:defRPr sz="2600">
                <a:latin typeface="Tw Cen MT Condensed" panose="020B0606020104020203" pitchFamily="34" charset="0"/>
              </a:defRPr>
            </a:lvl3pPr>
            <a:lvl4pPr marL="1600200" indent="-228600">
              <a:buSzPct val="130000"/>
              <a:buFont typeface="Wingdings" panose="05000000000000000000" pitchFamily="2" charset="2"/>
              <a:buChar char="ü"/>
              <a:defRPr sz="22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4pPr>
            <a:lvl5pPr marL="2057400" indent="-228600">
              <a:buSzPct val="130000"/>
              <a:buFont typeface="Wingdings" panose="05000000000000000000" pitchFamily="2" charset="2"/>
              <a:buChar char="v"/>
              <a:defRPr sz="20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537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="" xmlns:a16="http://schemas.microsoft.com/office/drawing/2014/main" id="{40DC5499-8C4D-278A-40CF-D3569517B69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77084" y="1774209"/>
            <a:ext cx="9010038" cy="453105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DFCA870E-C1E5-C868-64E9-0E7A2E1CE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84" y="1208306"/>
            <a:ext cx="9010038" cy="4448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007844"/>
                </a:solidFill>
                <a:latin typeface="BigNoodleTitling" panose="02000708030402040100" pitchFamily="2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153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448" y="5520999"/>
            <a:ext cx="8596667" cy="4448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007844"/>
                </a:solidFill>
                <a:latin typeface="BigNoodleTitling" panose="02000708030402040100" pitchFamily="2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2366" y="1114567"/>
            <a:ext cx="9437151" cy="42217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618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11" name="Agrupar 10">
            <a:extLst>
              <a:ext uri="{FF2B5EF4-FFF2-40B4-BE49-F238E27FC236}">
                <a16:creationId xmlns="" xmlns:a16="http://schemas.microsoft.com/office/drawing/2014/main" id="{5C6CD611-7108-B79E-7B53-8E9FB65FEB24}"/>
              </a:ext>
            </a:extLst>
          </p:cNvPr>
          <p:cNvGrpSpPr/>
          <p:nvPr userDrawn="1"/>
        </p:nvGrpSpPr>
        <p:grpSpPr>
          <a:xfrm>
            <a:off x="-40944" y="1059251"/>
            <a:ext cx="9756000" cy="6544"/>
            <a:chOff x="-23020" y="1402727"/>
            <a:chExt cx="12314770" cy="6544"/>
          </a:xfrm>
        </p:grpSpPr>
        <p:cxnSp>
          <p:nvCxnSpPr>
            <p:cNvPr id="12" name="Conector reto 11">
              <a:extLst>
                <a:ext uri="{FF2B5EF4-FFF2-40B4-BE49-F238E27FC236}">
                  <a16:creationId xmlns="" xmlns:a16="http://schemas.microsoft.com/office/drawing/2014/main" id="{1BBFC754-1ED7-B6FB-8A6B-33AA4EE50C2C}"/>
                </a:ext>
              </a:extLst>
            </p:cNvPr>
            <p:cNvCxnSpPr/>
            <p:nvPr userDrawn="1"/>
          </p:nvCxnSpPr>
          <p:spPr>
            <a:xfrm>
              <a:off x="-23020" y="1402727"/>
              <a:ext cx="3060174" cy="0"/>
            </a:xfrm>
            <a:prstGeom prst="line">
              <a:avLst/>
            </a:prstGeom>
            <a:ln w="38100">
              <a:solidFill>
                <a:srgbClr val="2B5A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>
              <a:extLst>
                <a:ext uri="{FF2B5EF4-FFF2-40B4-BE49-F238E27FC236}">
                  <a16:creationId xmlns="" xmlns:a16="http://schemas.microsoft.com/office/drawing/2014/main" id="{29FD6FA0-6E37-E0CF-C63C-DA7634E25C9D}"/>
                </a:ext>
              </a:extLst>
            </p:cNvPr>
            <p:cNvCxnSpPr/>
            <p:nvPr userDrawn="1"/>
          </p:nvCxnSpPr>
          <p:spPr>
            <a:xfrm>
              <a:off x="3037154" y="1409271"/>
              <a:ext cx="3060174" cy="0"/>
            </a:xfrm>
            <a:prstGeom prst="line">
              <a:avLst/>
            </a:prstGeom>
            <a:ln w="38100">
              <a:solidFill>
                <a:srgbClr val="FFBD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>
              <a:extLst>
                <a:ext uri="{FF2B5EF4-FFF2-40B4-BE49-F238E27FC236}">
                  <a16:creationId xmlns="" xmlns:a16="http://schemas.microsoft.com/office/drawing/2014/main" id="{3FF299A9-31D6-DDED-9E66-8D9ECB1773CC}"/>
                </a:ext>
              </a:extLst>
            </p:cNvPr>
            <p:cNvCxnSpPr/>
            <p:nvPr userDrawn="1"/>
          </p:nvCxnSpPr>
          <p:spPr>
            <a:xfrm>
              <a:off x="6131015" y="1409271"/>
              <a:ext cx="3060174" cy="0"/>
            </a:xfrm>
            <a:prstGeom prst="line">
              <a:avLst/>
            </a:prstGeom>
            <a:ln w="38100">
              <a:solidFill>
                <a:srgbClr val="F24C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>
              <a:extLst>
                <a:ext uri="{FF2B5EF4-FFF2-40B4-BE49-F238E27FC236}">
                  <a16:creationId xmlns="" xmlns:a16="http://schemas.microsoft.com/office/drawing/2014/main" id="{405CF57D-023E-33A7-A328-61212EC7202D}"/>
                </a:ext>
              </a:extLst>
            </p:cNvPr>
            <p:cNvCxnSpPr/>
            <p:nvPr userDrawn="1"/>
          </p:nvCxnSpPr>
          <p:spPr>
            <a:xfrm>
              <a:off x="9231576" y="1409271"/>
              <a:ext cx="3060174" cy="0"/>
            </a:xfrm>
            <a:prstGeom prst="line">
              <a:avLst/>
            </a:prstGeom>
            <a:ln w="38100">
              <a:solidFill>
                <a:srgbClr val="228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Agrupar 1">
            <a:extLst>
              <a:ext uri="{FF2B5EF4-FFF2-40B4-BE49-F238E27FC236}">
                <a16:creationId xmlns="" xmlns:a16="http://schemas.microsoft.com/office/drawing/2014/main" id="{0C9F9C28-435A-5D74-0C20-5FF6AEE76176}"/>
              </a:ext>
            </a:extLst>
          </p:cNvPr>
          <p:cNvGrpSpPr/>
          <p:nvPr userDrawn="1"/>
        </p:nvGrpSpPr>
        <p:grpSpPr>
          <a:xfrm>
            <a:off x="296921" y="64172"/>
            <a:ext cx="4708216" cy="953497"/>
            <a:chOff x="2275614" y="-8467"/>
            <a:chExt cx="5614599" cy="1224000"/>
          </a:xfrm>
        </p:grpSpPr>
        <p:pic>
          <p:nvPicPr>
            <p:cNvPr id="3" name="Imagem 2">
              <a:extLst>
                <a:ext uri="{FF2B5EF4-FFF2-40B4-BE49-F238E27FC236}">
                  <a16:creationId xmlns="" xmlns:a16="http://schemas.microsoft.com/office/drawing/2014/main" id="{C53DBAEB-FE92-F32F-31DE-04B45175D61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05" t="60402" r="17611" b="13632"/>
            <a:stretch/>
          </p:blipFill>
          <p:spPr>
            <a:xfrm>
              <a:off x="4083094" y="-8467"/>
              <a:ext cx="3807119" cy="1224000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="" xmlns:a16="http://schemas.microsoft.com/office/drawing/2014/main" id="{247ACFB6-1C45-4103-74D4-F9387B401C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614" y="161019"/>
              <a:ext cx="1858317" cy="8473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4252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3" r:id="rId2"/>
    <p:sldLayoutId id="2147483692" r:id="rId3"/>
    <p:sldLayoutId id="2147483696" r:id="rId4"/>
    <p:sldLayoutId id="2147483697" r:id="rId5"/>
    <p:sldLayoutId id="2147483694" r:id="rId6"/>
    <p:sldLayoutId id="2147483698" r:id="rId7"/>
    <p:sldLayoutId id="2147483700" r:id="rId8"/>
    <p:sldLayoutId id="2147483699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pesaac.adapi@gmail.com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pecebt.adapi@gmail.co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rela&#231;&#227;o%20crustaceos%20dez2024.xlt" TargetMode="External"/><Relationship Id="rId2" Type="http://schemas.openxmlformats.org/officeDocument/2006/relationships/hyperlink" Target="cadastro%20psicultura%20fev%202025.xlt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Cadastro%20de%20estabelecimento%20de%20Aquicultura.xlsx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99371C8-D292-38E0-85CA-104F81EE64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dirty="0">
                <a:solidFill>
                  <a:schemeClr val="hlink"/>
                </a:solidFill>
              </a:rPr>
              <a:t/>
            </a:r>
            <a:br>
              <a:rPr lang="pt-BR" dirty="0">
                <a:solidFill>
                  <a:schemeClr val="hlink"/>
                </a:solidFill>
              </a:rPr>
            </a:b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914400" y="1543946"/>
            <a:ext cx="8899302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BigNoodleTitling" panose="02000708030402040100" pitchFamily="2" charset="0"/>
                <a:ea typeface="+mj-ea"/>
                <a:cs typeface="+mj-cs"/>
              </a:rPr>
              <a:t>Programa Estadual de Sanidade dos Animais </a:t>
            </a:r>
            <a:r>
              <a:rPr lang="pt-BR" sz="3200" b="1" dirty="0" smtClean="0">
                <a:solidFill>
                  <a:srgbClr val="0070C0"/>
                </a:solidFill>
                <a:latin typeface="BigNoodleTitling" panose="02000708030402040100" pitchFamily="2" charset="0"/>
                <a:ea typeface="+mj-ea"/>
                <a:cs typeface="+mj-cs"/>
              </a:rPr>
              <a:t>Aquáticos - </a:t>
            </a:r>
            <a:r>
              <a:rPr lang="pt-BR" sz="3200" b="1" dirty="0">
                <a:solidFill>
                  <a:srgbClr val="0070C0"/>
                </a:solidFill>
                <a:latin typeface="BigNoodleTitling" panose="02000708030402040100" pitchFamily="2" charset="0"/>
                <a:ea typeface="+mj-ea"/>
                <a:cs typeface="+mj-cs"/>
              </a:rPr>
              <a:t>PESAA</a:t>
            </a:r>
            <a:endParaRPr lang="pt-BR" sz="3200" dirty="0"/>
          </a:p>
        </p:txBody>
      </p:sp>
      <p:pic>
        <p:nvPicPr>
          <p:cNvPr id="5" name="Picture 2" descr="C:\Users\Usuario\Desktop\Aquaticos PESAAC\AQUICULTU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1825" y="2817743"/>
            <a:ext cx="8731877" cy="3776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665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6C0B13CE-2064-7728-EC69-6E86C819046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CADASTROS AQUICULTURA</a:t>
            </a:r>
            <a:endParaRPr lang="pt-BR" dirty="0"/>
          </a:p>
        </p:txBody>
      </p:sp>
      <p:sp>
        <p:nvSpPr>
          <p:cNvPr id="11" name="Título 2">
            <a:extLst>
              <a:ext uri="{FF2B5EF4-FFF2-40B4-BE49-F238E27FC236}">
                <a16:creationId xmlns="" xmlns:a16="http://schemas.microsoft.com/office/drawing/2014/main" id="{6C0B13CE-2064-7728-EC69-6E86C8190461}"/>
              </a:ext>
            </a:extLst>
          </p:cNvPr>
          <p:cNvSpPr txBox="1">
            <a:spLocks/>
          </p:cNvSpPr>
          <p:nvPr/>
        </p:nvSpPr>
        <p:spPr>
          <a:xfrm>
            <a:off x="829734" y="5785015"/>
            <a:ext cx="3948328" cy="3839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7844"/>
                </a:solidFill>
                <a:latin typeface="BigNoodleTitling" panose="02000708030402040100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2000" dirty="0" smtClean="0"/>
              <a:t>Cultivo de Camarão</a:t>
            </a:r>
            <a:endParaRPr lang="pt-BR" sz="2000" dirty="0"/>
          </a:p>
        </p:txBody>
      </p:sp>
      <p:sp>
        <p:nvSpPr>
          <p:cNvPr id="12" name="Título 2">
            <a:extLst>
              <a:ext uri="{FF2B5EF4-FFF2-40B4-BE49-F238E27FC236}">
                <a16:creationId xmlns="" xmlns:a16="http://schemas.microsoft.com/office/drawing/2014/main" id="{6C0B13CE-2064-7728-EC69-6E86C8190461}"/>
              </a:ext>
            </a:extLst>
          </p:cNvPr>
          <p:cNvSpPr txBox="1">
            <a:spLocks/>
          </p:cNvSpPr>
          <p:nvPr/>
        </p:nvSpPr>
        <p:spPr>
          <a:xfrm>
            <a:off x="5904640" y="5785015"/>
            <a:ext cx="3909061" cy="3839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7844"/>
                </a:solidFill>
                <a:latin typeface="BigNoodleTitling" panose="02000708030402040100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2000" dirty="0" smtClean="0"/>
              <a:t>Cultivo de Camarão em estufas.</a:t>
            </a:r>
            <a:endParaRPr lang="pt-BR" sz="20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3" y="2459865"/>
            <a:ext cx="4481847" cy="291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https://i0.wp.com/abccam.com.br/wp-content/uploads/2022/03/image.png?fit=1024%2C713&amp;ssl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640" y="2459865"/>
            <a:ext cx="3909061" cy="291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899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5" y="2160589"/>
            <a:ext cx="10856076" cy="4587941"/>
          </a:xfrm>
        </p:spPr>
        <p:txBody>
          <a:bodyPr/>
          <a:lstStyle/>
          <a:p>
            <a:r>
              <a:rPr lang="pt-BR" dirty="0" smtClean="0"/>
              <a:t> </a:t>
            </a: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Cadastro transportador </a:t>
            </a:r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 Controlar trânsito através da emissão de GTA:</a:t>
            </a:r>
          </a:p>
          <a:p>
            <a:pPr marL="0" indent="0">
              <a:buNone/>
            </a:pPr>
            <a:endParaRPr lang="pt-BR" sz="2000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pt-BR" dirty="0" smtClean="0"/>
          </a:p>
          <a:p>
            <a:pPr marL="0" indent="0">
              <a:buNone/>
            </a:pPr>
            <a:endParaRPr lang="pt-BR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Cadastro Fabrica de Gelo</a:t>
            </a:r>
            <a:endParaRPr lang="pt-BR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pt-BR" sz="2800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Tx/>
              <a:buChar char="-"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lvl="1" indent="0">
              <a:buNone/>
            </a:pPr>
            <a:endParaRPr lang="pt-BR" dirty="0"/>
          </a:p>
          <a:p>
            <a:pPr lvl="2"/>
            <a:endParaRPr lang="pt-BR" dirty="0"/>
          </a:p>
          <a:p>
            <a:pPr lvl="3"/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Transporte:</a:t>
            </a:r>
            <a:endParaRPr lang="pt-BR" dirty="0"/>
          </a:p>
        </p:txBody>
      </p:sp>
      <p:pic>
        <p:nvPicPr>
          <p:cNvPr id="6" name="Imagem 5"/>
          <p:cNvPicPr/>
          <p:nvPr/>
        </p:nvPicPr>
        <p:blipFill rotWithShape="1">
          <a:blip r:embed="rId2"/>
          <a:srcRect l="22766" t="32939" r="59031" b="31937"/>
          <a:stretch/>
        </p:blipFill>
        <p:spPr>
          <a:xfrm>
            <a:off x="899911" y="2738478"/>
            <a:ext cx="1950720" cy="1501140"/>
          </a:xfrm>
          <a:prstGeom prst="rect">
            <a:avLst/>
          </a:prstGeom>
        </p:spPr>
      </p:pic>
      <p:pic>
        <p:nvPicPr>
          <p:cNvPr id="7" name="Imagem 6"/>
          <p:cNvPicPr/>
          <p:nvPr/>
        </p:nvPicPr>
        <p:blipFill rotWithShape="1">
          <a:blip r:embed="rId3"/>
          <a:srcRect l="11618" t="28676" r="47601" b="16882"/>
          <a:stretch/>
        </p:blipFill>
        <p:spPr>
          <a:xfrm>
            <a:off x="3333750" y="2738478"/>
            <a:ext cx="2129790" cy="1501140"/>
          </a:xfrm>
          <a:prstGeom prst="rect">
            <a:avLst/>
          </a:prstGeom>
        </p:spPr>
      </p:pic>
      <p:pic>
        <p:nvPicPr>
          <p:cNvPr id="8" name="Imagem 7"/>
          <p:cNvPicPr/>
          <p:nvPr/>
        </p:nvPicPr>
        <p:blipFill rotWithShape="1">
          <a:blip r:embed="rId4"/>
          <a:srcRect l="11689" t="26416" r="47177" b="18137"/>
          <a:stretch/>
        </p:blipFill>
        <p:spPr>
          <a:xfrm>
            <a:off x="6111186" y="2738478"/>
            <a:ext cx="2114550" cy="1501140"/>
          </a:xfrm>
          <a:prstGeom prst="rect">
            <a:avLst/>
          </a:prstGeom>
        </p:spPr>
      </p:pic>
      <p:pic>
        <p:nvPicPr>
          <p:cNvPr id="11" name="Imagem 10"/>
          <p:cNvPicPr/>
          <p:nvPr/>
        </p:nvPicPr>
        <p:blipFill rotWithShape="1">
          <a:blip r:embed="rId5"/>
          <a:srcRect l="19520" t="41470" r="54516" b="31434"/>
          <a:stretch/>
        </p:blipFill>
        <p:spPr>
          <a:xfrm>
            <a:off x="1470660" y="4939584"/>
            <a:ext cx="2286000" cy="1866900"/>
          </a:xfrm>
          <a:prstGeom prst="rect">
            <a:avLst/>
          </a:prstGeom>
        </p:spPr>
      </p:pic>
      <p:pic>
        <p:nvPicPr>
          <p:cNvPr id="12" name="Imagem 11"/>
          <p:cNvPicPr/>
          <p:nvPr/>
        </p:nvPicPr>
        <p:blipFill rotWithShape="1">
          <a:blip r:embed="rId6"/>
          <a:srcRect l="9219" t="32940" r="53210" b="18889"/>
          <a:stretch/>
        </p:blipFill>
        <p:spPr>
          <a:xfrm>
            <a:off x="5444127" y="4905242"/>
            <a:ext cx="2271268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1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5" y="2160589"/>
            <a:ext cx="10856076" cy="3880773"/>
          </a:xfrm>
        </p:spPr>
        <p:txBody>
          <a:bodyPr/>
          <a:lstStyle/>
          <a:p>
            <a:r>
              <a:rPr lang="pt-BR" dirty="0" smtClean="0"/>
              <a:t> </a:t>
            </a:r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Controle de </a:t>
            </a:r>
            <a:r>
              <a:rPr lang="pt-BR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entrada de Animais </a:t>
            </a:r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Aquáticos e seus </a:t>
            </a:r>
            <a:r>
              <a:rPr lang="pt-BR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Subprodutos(GTA):</a:t>
            </a:r>
            <a:endParaRPr lang="pt-BR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pt-BR" sz="2400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Tx/>
              <a:buChar char="-"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lvl="1" indent="0">
              <a:buNone/>
            </a:pPr>
            <a:endParaRPr lang="pt-BR" dirty="0"/>
          </a:p>
          <a:p>
            <a:pPr lvl="2"/>
            <a:endParaRPr lang="pt-BR" dirty="0"/>
          </a:p>
          <a:p>
            <a:pPr lvl="3"/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PROCESSAMENTO:(INDUSTRIA)</a:t>
            </a:r>
            <a:endParaRPr lang="pt-BR" dirty="0"/>
          </a:p>
        </p:txBody>
      </p:sp>
      <p:pic>
        <p:nvPicPr>
          <p:cNvPr id="9" name="Imagem 8"/>
          <p:cNvPicPr/>
          <p:nvPr/>
        </p:nvPicPr>
        <p:blipFill rotWithShape="1">
          <a:blip r:embed="rId2"/>
          <a:srcRect l="12324" t="30181" r="48721" b="18638"/>
          <a:stretch/>
        </p:blipFill>
        <p:spPr>
          <a:xfrm>
            <a:off x="1089660" y="3013655"/>
            <a:ext cx="3572492" cy="2421229"/>
          </a:xfrm>
          <a:prstGeom prst="rect">
            <a:avLst/>
          </a:prstGeom>
        </p:spPr>
      </p:pic>
      <p:pic>
        <p:nvPicPr>
          <p:cNvPr id="10" name="Imagem 9"/>
          <p:cNvPicPr/>
          <p:nvPr/>
        </p:nvPicPr>
        <p:blipFill rotWithShape="1">
          <a:blip r:embed="rId3"/>
          <a:srcRect l="23895" t="44230" r="59031" b="32187"/>
          <a:stretch/>
        </p:blipFill>
        <p:spPr>
          <a:xfrm>
            <a:off x="5378002" y="3013655"/>
            <a:ext cx="3765997" cy="242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6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5" y="2160589"/>
            <a:ext cx="10856076" cy="3880773"/>
          </a:xfrm>
        </p:spPr>
        <p:txBody>
          <a:bodyPr/>
          <a:lstStyle/>
          <a:p>
            <a:r>
              <a:rPr lang="pt-BR" dirty="0" smtClean="0"/>
              <a:t> </a:t>
            </a:r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Controle de Transito de Animais Aquáticos e seus Subprodutos;</a:t>
            </a:r>
          </a:p>
          <a:p>
            <a:pPr marL="0" indent="0">
              <a:buNone/>
            </a:pPr>
            <a:endParaRPr lang="pt-BR" sz="2400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Tx/>
              <a:buChar char="-"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lvl="1" indent="0">
              <a:buNone/>
            </a:pPr>
            <a:endParaRPr lang="pt-BR" dirty="0"/>
          </a:p>
          <a:p>
            <a:pPr lvl="2"/>
            <a:endParaRPr lang="pt-BR" dirty="0"/>
          </a:p>
          <a:p>
            <a:pPr lvl="3"/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FISCALIZAÇÃO TRÂNSITO</a:t>
            </a:r>
            <a:endParaRPr lang="pt-BR" dirty="0"/>
          </a:p>
        </p:txBody>
      </p:sp>
      <p:pic>
        <p:nvPicPr>
          <p:cNvPr id="6" name="Imagem 5"/>
          <p:cNvPicPr/>
          <p:nvPr/>
        </p:nvPicPr>
        <p:blipFill rotWithShape="1">
          <a:blip r:embed="rId2"/>
          <a:srcRect l="23992" t="20635" r="23812" b="16937"/>
          <a:stretch/>
        </p:blipFill>
        <p:spPr>
          <a:xfrm>
            <a:off x="322294" y="2876493"/>
            <a:ext cx="3223260" cy="2352330"/>
          </a:xfrm>
          <a:prstGeom prst="rect">
            <a:avLst/>
          </a:prstGeom>
        </p:spPr>
      </p:pic>
      <p:pic>
        <p:nvPicPr>
          <p:cNvPr id="7" name="Imagem 6"/>
          <p:cNvPicPr/>
          <p:nvPr/>
        </p:nvPicPr>
        <p:blipFill rotWithShape="1">
          <a:blip r:embed="rId3"/>
          <a:srcRect l="23936" t="20891" r="24204" b="17630"/>
          <a:stretch/>
        </p:blipFill>
        <p:spPr>
          <a:xfrm>
            <a:off x="7394407" y="2876494"/>
            <a:ext cx="3520439" cy="2352329"/>
          </a:xfrm>
          <a:prstGeom prst="rect">
            <a:avLst/>
          </a:prstGeom>
        </p:spPr>
      </p:pic>
      <p:pic>
        <p:nvPicPr>
          <p:cNvPr id="8" name="Imagem 7"/>
          <p:cNvPicPr/>
          <p:nvPr/>
        </p:nvPicPr>
        <p:blipFill rotWithShape="1">
          <a:blip r:embed="rId4"/>
          <a:srcRect l="3997" t="28173" r="39558" b="15879"/>
          <a:stretch/>
        </p:blipFill>
        <p:spPr>
          <a:xfrm>
            <a:off x="3747753" y="2876495"/>
            <a:ext cx="3438658" cy="23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3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 </a:t>
            </a:r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Atendimento a Notificação de Doença(colheita e diagnóstico)</a:t>
            </a:r>
          </a:p>
          <a:p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Alta mortalidade acima de 20%</a:t>
            </a:r>
            <a:endParaRPr lang="pt-BR" sz="2400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Tx/>
              <a:buChar char="-"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lvl="1" indent="0">
              <a:buNone/>
            </a:pPr>
            <a:endParaRPr lang="pt-BR" dirty="0"/>
          </a:p>
          <a:p>
            <a:pPr lvl="2"/>
            <a:endParaRPr lang="pt-BR" dirty="0"/>
          </a:p>
          <a:p>
            <a:pPr lvl="3"/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Notificação:</a:t>
            </a:r>
            <a:endParaRPr lang="pt-BR" dirty="0"/>
          </a:p>
        </p:txBody>
      </p:sp>
      <p:pic>
        <p:nvPicPr>
          <p:cNvPr id="4" name="Imagem 3"/>
          <p:cNvPicPr/>
          <p:nvPr/>
        </p:nvPicPr>
        <p:blipFill rotWithShape="1">
          <a:blip r:embed="rId2"/>
          <a:srcRect l="11336" t="27420" r="47318" b="17635"/>
          <a:stretch/>
        </p:blipFill>
        <p:spPr>
          <a:xfrm>
            <a:off x="1135379" y="3898863"/>
            <a:ext cx="3359347" cy="2192843"/>
          </a:xfrm>
          <a:prstGeom prst="rect">
            <a:avLst/>
          </a:prstGeom>
        </p:spPr>
      </p:pic>
      <p:pic>
        <p:nvPicPr>
          <p:cNvPr id="5" name="Imagem 4"/>
          <p:cNvPicPr/>
          <p:nvPr/>
        </p:nvPicPr>
        <p:blipFill rotWithShape="1">
          <a:blip r:embed="rId3"/>
          <a:srcRect l="21543" t="49247" r="56914" b="36954"/>
          <a:stretch/>
        </p:blipFill>
        <p:spPr>
          <a:xfrm>
            <a:off x="5171190" y="3898863"/>
            <a:ext cx="3625080" cy="21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2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 </a:t>
            </a:r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Documento obrigatórios vigentes para o trânsito de animais aquáticos                </a:t>
            </a:r>
            <a:r>
              <a:rPr lang="pt-BR" sz="32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provenientes da A</a:t>
            </a:r>
            <a:r>
              <a:rPr lang="pt-BR" sz="32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quicultura</a:t>
            </a:r>
            <a:r>
              <a:rPr lang="pt-BR" sz="32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pt-BR" sz="3200" u="sng" dirty="0"/>
              <a:t> </a:t>
            </a:r>
          </a:p>
          <a:p>
            <a:r>
              <a:rPr lang="pt-BR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Alta mortalidade acima de 20%</a:t>
            </a:r>
            <a:endParaRPr lang="pt-BR" sz="2400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Tx/>
              <a:buChar char="-"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lvl="1" indent="0">
              <a:buNone/>
            </a:pPr>
            <a:endParaRPr lang="pt-BR" dirty="0"/>
          </a:p>
          <a:p>
            <a:pPr lvl="2"/>
            <a:endParaRPr lang="pt-BR" dirty="0"/>
          </a:p>
          <a:p>
            <a:pPr lvl="3"/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DOCUMENTAÇÃO:</a:t>
            </a:r>
            <a:endParaRPr lang="pt-BR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123246"/>
              </p:ext>
            </p:extLst>
          </p:nvPr>
        </p:nvGraphicFramePr>
        <p:xfrm>
          <a:off x="1022441" y="3459766"/>
          <a:ext cx="7477433" cy="247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2713"/>
                <a:gridCol w="1859280"/>
                <a:gridCol w="161544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18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Animais aquáticos vivos ou seu material de multiplicação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GTA 	</a:t>
                      </a:r>
                    </a:p>
                    <a:p>
                      <a:endParaRPr lang="pt-BR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Obrigatório 	</a:t>
                      </a:r>
                    </a:p>
                    <a:p>
                      <a:endParaRPr lang="pt-BR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Animais aquáticos vivos e matéria-prima de animais aquáticos provenientes de estabelecimentos de aquicultura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GTA 	</a:t>
                      </a:r>
                    </a:p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Obrigatório</a:t>
                      </a:r>
                      <a:endParaRPr lang="pt-BR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824247" y="6143223"/>
            <a:ext cx="7984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*Nova Portaria emissão GTA novo valor: 2,00 por milhão (era por centena)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455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 </a:t>
            </a:r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Documento obrigatórios vigentes para o trânsito de animais aquáticos                </a:t>
            </a:r>
            <a:r>
              <a:rPr lang="pt-BR" sz="32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provenientes da Pesca Extrativista:</a:t>
            </a:r>
            <a:endParaRPr lang="pt-BR" sz="3200" u="sng" dirty="0"/>
          </a:p>
          <a:p>
            <a:r>
              <a:rPr lang="pt-BR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</a:t>
            </a: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lvl="1" indent="0">
              <a:buNone/>
            </a:pPr>
            <a:endParaRPr lang="pt-BR" dirty="0"/>
          </a:p>
          <a:p>
            <a:pPr lvl="2"/>
            <a:endParaRPr lang="pt-BR" dirty="0"/>
          </a:p>
          <a:p>
            <a:pPr lvl="3"/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DOCUMENTAÇÃO:</a:t>
            </a:r>
            <a:endParaRPr lang="pt-BR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118617"/>
              </p:ext>
            </p:extLst>
          </p:nvPr>
        </p:nvGraphicFramePr>
        <p:xfrm>
          <a:off x="1035320" y="3477295"/>
          <a:ext cx="7979891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1682"/>
                <a:gridCol w="1861056"/>
                <a:gridCol w="1847153"/>
              </a:tblGrid>
              <a:tr h="9126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Animais aquáticos vivos ou seu material de multiplicação </a:t>
                      </a:r>
                      <a:r>
                        <a:rPr lang="pt-BR" sz="1800" b="0" i="0" u="none" strike="noStrike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r>
                        <a:rPr lang="pt-BR" sz="18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GTA 	</a:t>
                      </a:r>
                    </a:p>
                    <a:p>
                      <a:endParaRPr lang="pt-BR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Obrigatório 	</a:t>
                      </a:r>
                    </a:p>
                    <a:p>
                      <a:endParaRPr lang="pt-BR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</a:tr>
              <a:tr h="638874">
                <a:tc>
                  <a:txBody>
                    <a:bodyPr/>
                    <a:lstStyle/>
                    <a:p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Matéria-prima (viva) 	</a:t>
                      </a:r>
                    </a:p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GTA 	</a:t>
                      </a:r>
                    </a:p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Obrigatório</a:t>
                      </a:r>
                      <a:endParaRPr lang="pt-BR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912677">
                <a:tc>
                  <a:txBody>
                    <a:bodyPr/>
                    <a:lstStyle/>
                    <a:p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Matéria-prima (insensibilizada)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Nota Fiscal 	</a:t>
                      </a:r>
                    </a:p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 Opcional      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324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3200" dirty="0" smtClean="0">
                <a:solidFill>
                  <a:srgbClr val="228343"/>
                </a:solidFill>
              </a:rPr>
              <a:t>Ampliação </a:t>
            </a:r>
            <a:r>
              <a:rPr lang="pt-BR" sz="3200" dirty="0">
                <a:solidFill>
                  <a:srgbClr val="228343"/>
                </a:solidFill>
              </a:rPr>
              <a:t>do cadastro, controles sobre </a:t>
            </a:r>
            <a:r>
              <a:rPr lang="pt-BR" sz="3200" dirty="0" smtClean="0">
                <a:solidFill>
                  <a:srgbClr val="228343"/>
                </a:solidFill>
              </a:rPr>
              <a:t>movimentação(</a:t>
            </a:r>
            <a:r>
              <a:rPr lang="pt-BR" sz="3200" dirty="0" err="1" smtClean="0">
                <a:solidFill>
                  <a:srgbClr val="228343"/>
                </a:solidFill>
              </a:rPr>
              <a:t>gta</a:t>
            </a:r>
            <a:r>
              <a:rPr lang="pt-BR" sz="3200" dirty="0" smtClean="0">
                <a:solidFill>
                  <a:srgbClr val="228343"/>
                </a:solidFill>
              </a:rPr>
              <a:t>) </a:t>
            </a:r>
            <a:r>
              <a:rPr lang="pt-BR" sz="3200" dirty="0">
                <a:solidFill>
                  <a:srgbClr val="228343"/>
                </a:solidFill>
              </a:rPr>
              <a:t>e vigilância </a:t>
            </a:r>
            <a:r>
              <a:rPr lang="pt-BR" sz="3200" dirty="0" smtClean="0">
                <a:solidFill>
                  <a:srgbClr val="228343"/>
                </a:solidFill>
              </a:rPr>
              <a:t> </a:t>
            </a:r>
            <a:r>
              <a:rPr lang="pt-BR" sz="3200" dirty="0">
                <a:solidFill>
                  <a:srgbClr val="228343"/>
                </a:solidFill>
              </a:rPr>
              <a:t>dos animais aquáticos de </a:t>
            </a:r>
            <a:r>
              <a:rPr lang="pt-BR" sz="3200" dirty="0" smtClean="0">
                <a:solidFill>
                  <a:srgbClr val="228343"/>
                </a:solidFill>
              </a:rPr>
              <a:t>cultivo(notificação)                                 </a:t>
            </a:r>
            <a:endParaRPr lang="pt-BR" sz="2400" u="sng" dirty="0">
              <a:solidFill>
                <a:srgbClr val="228343"/>
              </a:solidFill>
            </a:endParaRPr>
          </a:p>
          <a:p>
            <a:pPr>
              <a:buFontTx/>
              <a:buChar char="-"/>
            </a:pPr>
            <a:r>
              <a:rPr lang="pt-BR" dirty="0" err="1" smtClean="0">
                <a:solidFill>
                  <a:srgbClr val="444142"/>
                </a:solidFill>
              </a:rPr>
              <a:t>USAVs</a:t>
            </a:r>
            <a:r>
              <a:rPr lang="pt-BR" dirty="0" smtClean="0">
                <a:solidFill>
                  <a:srgbClr val="444142"/>
                </a:solidFill>
              </a:rPr>
              <a:t> Parnaíba</a:t>
            </a:r>
            <a:r>
              <a:rPr lang="pt-BR" dirty="0">
                <a:solidFill>
                  <a:srgbClr val="444142"/>
                </a:solidFill>
              </a:rPr>
              <a:t>, Esperantina, Luzilândia, Piracuruca, Piripiri, Barras, Jose de Freitas, Teresina, </a:t>
            </a:r>
            <a:r>
              <a:rPr lang="pt-BR" dirty="0" smtClean="0">
                <a:solidFill>
                  <a:srgbClr val="444142"/>
                </a:solidFill>
              </a:rPr>
              <a:t>Nazário, </a:t>
            </a:r>
            <a:r>
              <a:rPr lang="pt-BR" dirty="0">
                <a:solidFill>
                  <a:srgbClr val="444142"/>
                </a:solidFill>
              </a:rPr>
              <a:t>São Pedro do Piauí, Amarante e </a:t>
            </a:r>
            <a:r>
              <a:rPr lang="pt-BR" dirty="0" smtClean="0">
                <a:solidFill>
                  <a:srgbClr val="444142"/>
                </a:solidFill>
              </a:rPr>
              <a:t>Floriano. </a:t>
            </a:r>
          </a:p>
          <a:p>
            <a:pPr marL="457200" lvl="1" indent="0">
              <a:buNone/>
            </a:pPr>
            <a:endParaRPr lang="pt-BR" dirty="0">
              <a:solidFill>
                <a:srgbClr val="444142"/>
              </a:solidFill>
            </a:endParaRPr>
          </a:p>
          <a:p>
            <a:pPr lvl="2"/>
            <a:endParaRPr lang="pt-BR" dirty="0"/>
          </a:p>
          <a:p>
            <a:pPr lvl="3"/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Plano de Ação: META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306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 </a:t>
            </a:r>
            <a:r>
              <a:rPr lang="pt-BR" dirty="0"/>
              <a:t>Desenvolver ações e a estrutura necessárias para a implantação e funcionamento do PNCMB no </a:t>
            </a:r>
            <a:r>
              <a:rPr lang="pt-BR" dirty="0" smtClean="0"/>
              <a:t>estado(litoral Piauiense)</a:t>
            </a:r>
          </a:p>
          <a:p>
            <a:pPr lvl="1"/>
            <a:r>
              <a:rPr lang="pt-BR" sz="2400" dirty="0" smtClean="0"/>
              <a:t>Verificar </a:t>
            </a:r>
            <a:r>
              <a:rPr lang="pt-BR" sz="2400" dirty="0"/>
              <a:t>junto aos atores e instituições (UFDPAR, ICMBIO, SADA, Secretarias Municipais de Agricultura...) ligados à aquicultura se há área de extração de moluscos </a:t>
            </a:r>
            <a:r>
              <a:rPr lang="pt-BR" sz="2400" dirty="0" smtClean="0"/>
              <a:t>bivalve;</a:t>
            </a:r>
          </a:p>
          <a:p>
            <a:pPr lvl="1"/>
            <a:r>
              <a:rPr lang="pt-BR" sz="2400" dirty="0"/>
              <a:t>Fazer </a:t>
            </a:r>
            <a:r>
              <a:rPr lang="pt-BR" sz="2400" dirty="0" smtClean="0"/>
              <a:t>cadastramento </a:t>
            </a:r>
            <a:r>
              <a:rPr lang="pt-BR" sz="2400" dirty="0"/>
              <a:t>de área de extração de moluscos </a:t>
            </a:r>
            <a:r>
              <a:rPr lang="pt-BR" sz="2400" dirty="0" smtClean="0"/>
              <a:t>bivalve, </a:t>
            </a:r>
            <a:r>
              <a:rPr lang="pt-BR" sz="2400" dirty="0"/>
              <a:t>identificar coletores e locais de comercialização para realizar </a:t>
            </a:r>
            <a:r>
              <a:rPr lang="pt-BR" sz="2400" dirty="0" smtClean="0"/>
              <a:t>monitoramento.</a:t>
            </a:r>
            <a:endParaRPr lang="pt-BR" sz="2400" dirty="0"/>
          </a:p>
          <a:p>
            <a:pPr marL="457200" lvl="1" indent="0">
              <a:buNone/>
            </a:pPr>
            <a:endParaRPr lang="pt-BR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pt-BR" sz="3200" dirty="0" smtClean="0">
                <a:solidFill>
                  <a:srgbClr val="228343"/>
                </a:solidFill>
              </a:rPr>
              <a:t>                             </a:t>
            </a:r>
            <a:endParaRPr lang="pt-BR" sz="2400" u="sng" dirty="0">
              <a:solidFill>
                <a:srgbClr val="228343"/>
              </a:solidFill>
            </a:endParaRPr>
          </a:p>
          <a:p>
            <a:pPr>
              <a:buFontTx/>
              <a:buChar char="-"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lvl="1" indent="0">
              <a:buNone/>
            </a:pPr>
            <a:endParaRPr lang="pt-BR" dirty="0"/>
          </a:p>
          <a:p>
            <a:pPr lvl="2"/>
            <a:endParaRPr lang="pt-BR" dirty="0"/>
          </a:p>
          <a:p>
            <a:pPr lvl="3"/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Plano de Ação: META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9919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4003" y="3074988"/>
            <a:ext cx="9313302" cy="3880773"/>
          </a:xfrm>
        </p:spPr>
        <p:txBody>
          <a:bodyPr/>
          <a:lstStyle/>
          <a:p>
            <a:pPr algn="ctr"/>
            <a:r>
              <a:rPr lang="pt-BR" dirty="0" smtClean="0"/>
              <a:t> </a:t>
            </a:r>
            <a:r>
              <a:rPr lang="pt-BR" sz="4400" i="1" dirty="0">
                <a:solidFill>
                  <a:srgbClr val="FF0000"/>
                </a:solidFill>
                <a:ea typeface="Calibri" pitchFamily="34" charset="0"/>
                <a:cs typeface="Arial" charset="0"/>
              </a:rPr>
              <a:t>Muito Obrigado!</a:t>
            </a:r>
            <a:br>
              <a:rPr lang="pt-BR" sz="4400" i="1" dirty="0">
                <a:solidFill>
                  <a:srgbClr val="FF0000"/>
                </a:solidFill>
                <a:ea typeface="Calibri" pitchFamily="34" charset="0"/>
                <a:cs typeface="Arial" charset="0"/>
              </a:rPr>
            </a:br>
            <a:r>
              <a:rPr lang="pt-BR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</a:t>
            </a: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lvl="1" indent="0">
              <a:buNone/>
            </a:pPr>
            <a:endParaRPr lang="pt-BR" dirty="0" smtClean="0"/>
          </a:p>
          <a:p>
            <a:pPr lvl="2"/>
            <a:endParaRPr lang="pt-BR" dirty="0"/>
          </a:p>
          <a:p>
            <a:pPr lvl="3"/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63" y="1133341"/>
            <a:ext cx="10844010" cy="1249251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pt-BR" b="1" dirty="0" smtClean="0">
                <a:solidFill>
                  <a:schemeClr val="accent2"/>
                </a:solidFill>
              </a:rPr>
              <a:t>PESAA</a:t>
            </a:r>
            <a:r>
              <a:rPr lang="pt-BR" dirty="0" smtClean="0"/>
              <a:t> -</a:t>
            </a:r>
            <a:r>
              <a:rPr lang="pt-BR" b="1" dirty="0">
                <a:solidFill>
                  <a:srgbClr val="0070C0"/>
                </a:solidFill>
              </a:rPr>
              <a:t> </a:t>
            </a:r>
            <a:r>
              <a:rPr lang="pt-BR" b="1" dirty="0">
                <a:solidFill>
                  <a:schemeClr val="accent2"/>
                </a:solidFill>
              </a:rPr>
              <a:t>Programa Estadual de Sanidade dos Animais Aquáticos</a:t>
            </a:r>
            <a:endParaRPr lang="pt-BR" dirty="0">
              <a:solidFill>
                <a:schemeClr val="accent2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859574" y="3966693"/>
            <a:ext cx="80442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pt-BR" sz="2400" b="1" i="1" kern="0" dirty="0"/>
              <a:t>Medico Veterinário: </a:t>
            </a:r>
            <a:r>
              <a:rPr lang="pt-BR" sz="2400" b="1" i="1" kern="0" dirty="0" err="1"/>
              <a:t>Janilson</a:t>
            </a:r>
            <a:r>
              <a:rPr lang="pt-BR" sz="2400" b="1" i="1" kern="0" dirty="0"/>
              <a:t> Lima</a:t>
            </a:r>
          </a:p>
          <a:p>
            <a:pPr marL="342900" indent="-342900" algn="ctr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pt-BR" sz="2400" b="1" dirty="0" smtClean="0"/>
              <a:t>Coordenação do PESAA e PECEBT</a:t>
            </a:r>
            <a:endParaRPr lang="pt-BR" sz="2400" b="1" dirty="0"/>
          </a:p>
          <a:p>
            <a:pPr marL="342900" indent="-342900" algn="ctr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pt-BR" sz="2400" b="1" dirty="0" err="1"/>
              <a:t>Tel</a:t>
            </a:r>
            <a:r>
              <a:rPr lang="pt-BR" sz="2400" b="1" dirty="0"/>
              <a:t> (</a:t>
            </a:r>
            <a:r>
              <a:rPr lang="pt-BR" sz="2400" b="1" dirty="0" smtClean="0"/>
              <a:t>86)99471-2010</a:t>
            </a:r>
            <a:endParaRPr lang="pt-BR" sz="2400" b="1" dirty="0"/>
          </a:p>
          <a:p>
            <a:pPr marL="342900" indent="-342900" algn="ctr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pt-BR" sz="2400" b="1" dirty="0"/>
              <a:t>Email: </a:t>
            </a:r>
            <a:r>
              <a:rPr lang="pt-BR" sz="2400" b="1" dirty="0" smtClean="0">
                <a:hlinkClick r:id="rId3"/>
              </a:rPr>
              <a:t>pesaac.adapi@gmail.com</a:t>
            </a:r>
            <a:r>
              <a:rPr lang="pt-BR" sz="2400" b="1" dirty="0" smtClean="0"/>
              <a:t> </a:t>
            </a:r>
            <a:r>
              <a:rPr lang="pt-BR" sz="2400" b="1" dirty="0" smtClean="0">
                <a:hlinkClick r:id="rId4"/>
              </a:rPr>
              <a:t>pecebt@adapi.pi.gov.br</a:t>
            </a:r>
            <a:r>
              <a:rPr lang="pt-BR" sz="2400" b="1" dirty="0" smtClean="0"/>
              <a:t>  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06990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4C146D2-A3EA-D73B-BA6E-90E4A0A7016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dirty="0" smtClean="0">
                <a:solidFill>
                  <a:schemeClr val="accent2"/>
                </a:solidFill>
              </a:rPr>
              <a:t>LEGISLAÇÃO:</a:t>
            </a:r>
            <a:endParaRPr lang="pt-BR" dirty="0">
              <a:solidFill>
                <a:schemeClr val="accent2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A50114C3-F695-FB8F-8B2A-3876878BF63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23727" y="2494071"/>
            <a:ext cx="9221794" cy="3880971"/>
          </a:xfrm>
        </p:spPr>
        <p:txBody>
          <a:bodyPr>
            <a:normAutofit/>
          </a:bodyPr>
          <a:lstStyle/>
          <a:p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CRIAÇÃO DO PROGRAMA</a:t>
            </a:r>
            <a:r>
              <a:rPr lang="pt-BR" dirty="0" smtClean="0"/>
              <a:t>: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Art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19 inciso VII do decreto 12.680 18/07/07 da Lei 5.628 de 29/12/06;</a:t>
            </a:r>
          </a:p>
          <a:p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pt-BR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 Nº 4, de 4/02/15 do MPA institui o Programa Nacional de Sanidade de Animais Aquáticos de Cultiv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Alterada pela </a:t>
            </a:r>
            <a:r>
              <a:rPr lang="pt-BR" dirty="0" smtClean="0"/>
              <a:t>INSTRUÇÃO </a:t>
            </a:r>
            <a:r>
              <a:rPr lang="pt-BR" dirty="0"/>
              <a:t>NORMATIVA Nº 4, DE 28 DE FEVEREIRO DE </a:t>
            </a:r>
            <a:r>
              <a:rPr lang="pt-BR" dirty="0" smtClean="0"/>
              <a:t>2019; </a:t>
            </a:r>
            <a:r>
              <a:rPr lang="pt-BR" dirty="0"/>
              <a:t/>
            </a:r>
            <a:br>
              <a:rPr lang="pt-BR" dirty="0"/>
            </a:br>
            <a:endParaRPr lang="pt-B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008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PESAA - </a:t>
            </a:r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Programa Estadual de Sanidade dos </a:t>
            </a:r>
            <a:r>
              <a:rPr lang="pt-BR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Animais </a:t>
            </a:r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Aquáticos</a:t>
            </a:r>
            <a:endParaRPr lang="pt-BR" dirty="0"/>
          </a:p>
          <a:p>
            <a:pPr>
              <a:buFontTx/>
              <a:buChar char="-"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Tx/>
              <a:buChar char="-"/>
            </a:pPr>
            <a:r>
              <a:rPr lang="pt-BR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Visa </a:t>
            </a:r>
            <a:r>
              <a:rPr lang="pt-BR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à prevenção, controle e erradicação de doenças nos sistemas de produção de animais aquáticos; </a:t>
            </a:r>
          </a:p>
          <a:p>
            <a:pPr lvl="1"/>
            <a:endParaRPr lang="pt-BR" dirty="0"/>
          </a:p>
          <a:p>
            <a:pPr lvl="2"/>
            <a:endParaRPr lang="pt-BR" dirty="0"/>
          </a:p>
          <a:p>
            <a:pPr lvl="3"/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OBJETIVO: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541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28800" lvl="4" indent="0">
              <a:buNone/>
            </a:pPr>
            <a:r>
              <a:rPr lang="pt-BR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Piscicultura: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pt-BR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2023: 394 estabelecimento;  </a:t>
            </a: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2024: 822 estabelecimento sendo 7 </a:t>
            </a: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Reprodução; </a:t>
            </a:r>
            <a:r>
              <a:rPr lang="pt-BR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2025: 1.656 </a:t>
            </a:r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estabelecimento sendo 7 Reprodução</a:t>
            </a: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Carcinicultura</a:t>
            </a:r>
            <a:r>
              <a:rPr lang="pt-BR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2023:14; 2024</a:t>
            </a:r>
            <a:r>
              <a:rPr lang="pt-BR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16 sendo 4 com Reprodução(</a:t>
            </a:r>
            <a:r>
              <a:rPr lang="pt-B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larvicultura</a:t>
            </a:r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); </a:t>
            </a:r>
            <a:r>
              <a:rPr lang="pt-BR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2025: 19 </a:t>
            </a:r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sendo 4 com Reprodução(</a:t>
            </a:r>
            <a:r>
              <a:rPr lang="pt-BR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larvicultura</a:t>
            </a:r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Moluscos Bivalves: 01 banco </a:t>
            </a:r>
            <a:r>
              <a:rPr lang="pt-BR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</a:t>
            </a:r>
            <a:r>
              <a:rPr lang="pt-BR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extração</a:t>
            </a:r>
          </a:p>
          <a:p>
            <a:r>
              <a:rPr lang="pt-BR" sz="3200" dirty="0" smtClean="0"/>
              <a:t>Dados: </a:t>
            </a:r>
            <a:r>
              <a:rPr lang="pt-BR" sz="3200" dirty="0" smtClean="0">
                <a:hlinkClick r:id="rId2" action="ppaction://hlinkfile"/>
              </a:rPr>
              <a:t>cadastro </a:t>
            </a:r>
            <a:r>
              <a:rPr lang="pt-BR" sz="3200" dirty="0" err="1" smtClean="0">
                <a:hlinkClick r:id="rId2" action="ppaction://hlinkfile"/>
              </a:rPr>
              <a:t>psicultura</a:t>
            </a:r>
            <a:r>
              <a:rPr lang="pt-BR" sz="3200" dirty="0" smtClean="0">
                <a:hlinkClick r:id="rId2" action="ppaction://hlinkfile"/>
              </a:rPr>
              <a:t> </a:t>
            </a:r>
            <a:r>
              <a:rPr lang="pt-BR" sz="3200" dirty="0" err="1" smtClean="0">
                <a:hlinkClick r:id="rId2" action="ppaction://hlinkfile"/>
              </a:rPr>
              <a:t>fev</a:t>
            </a:r>
            <a:r>
              <a:rPr lang="pt-BR" sz="3200" dirty="0" smtClean="0">
                <a:hlinkClick r:id="rId2" action="ppaction://hlinkfile"/>
              </a:rPr>
              <a:t> 2025.xlt</a:t>
            </a:r>
            <a:r>
              <a:rPr lang="pt-BR" sz="3200" dirty="0" smtClean="0"/>
              <a:t> </a:t>
            </a:r>
            <a:r>
              <a:rPr lang="pt-BR" sz="3200" dirty="0" smtClean="0">
                <a:hlinkClick r:id="rId3" action="ppaction://hlinkfile"/>
              </a:rPr>
              <a:t>relação </a:t>
            </a:r>
            <a:r>
              <a:rPr lang="pt-BR" sz="3200" dirty="0" err="1" smtClean="0">
                <a:hlinkClick r:id="rId3" action="ppaction://hlinkfile"/>
              </a:rPr>
              <a:t>crustaceos</a:t>
            </a:r>
            <a:r>
              <a:rPr lang="pt-BR" sz="3200" dirty="0" smtClean="0">
                <a:hlinkClick r:id="rId3" action="ppaction://hlinkfile"/>
              </a:rPr>
              <a:t> dez2024.xlt</a:t>
            </a:r>
            <a:endParaRPr lang="pt-BR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pt-BR" sz="3200" dirty="0" smtClean="0">
                <a:solidFill>
                  <a:srgbClr val="228343"/>
                </a:solidFill>
              </a:rPr>
              <a:t>                             </a:t>
            </a:r>
            <a:endParaRPr lang="pt-BR" sz="2400" u="sng" dirty="0">
              <a:solidFill>
                <a:srgbClr val="228343"/>
              </a:solidFill>
            </a:endParaRPr>
          </a:p>
          <a:p>
            <a:pPr>
              <a:buFontTx/>
              <a:buChar char="-"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lvl="1" indent="0">
              <a:buNone/>
            </a:pPr>
            <a:endParaRPr lang="pt-BR" dirty="0"/>
          </a:p>
          <a:p>
            <a:pPr lvl="2"/>
            <a:endParaRPr lang="pt-BR" dirty="0"/>
          </a:p>
          <a:p>
            <a:pPr lvl="3"/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Relatório Mensal: PESAA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273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4" y="1674252"/>
            <a:ext cx="9313302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Cadastramento </a:t>
            </a:r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produtores/propriedade; </a:t>
            </a:r>
            <a:r>
              <a:rPr lang="pt-BR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(MOLUSCO BIVALDE)</a:t>
            </a:r>
            <a:endParaRPr lang="pt-BR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Fiscalização </a:t>
            </a:r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estabelecimentos da cadeia produtiva;</a:t>
            </a:r>
          </a:p>
          <a:p>
            <a:r>
              <a:rPr lang="pt-BR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Atendimento </a:t>
            </a:r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Notificação de Doença(20% mortalidade colheita e diagnóstico)</a:t>
            </a:r>
          </a:p>
          <a:p>
            <a:r>
              <a:rPr lang="pt-BR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Controle </a:t>
            </a:r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Transito de Animais aquáticos e seus produtos;</a:t>
            </a:r>
          </a:p>
          <a:p>
            <a:r>
              <a:rPr lang="pt-BR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Cadastrar  </a:t>
            </a:r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também estabelecimento processador (indústria),  transportador e fábrica de gelo. </a:t>
            </a:r>
          </a:p>
          <a:p>
            <a:pPr lvl="1"/>
            <a:endParaRPr lang="pt-BR" dirty="0"/>
          </a:p>
          <a:p>
            <a:pPr lvl="2"/>
            <a:endParaRPr lang="pt-BR" dirty="0"/>
          </a:p>
          <a:p>
            <a:pPr lvl="3"/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OBJETIVOS ESPECIFICOS: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7313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4" y="1674252"/>
            <a:ext cx="9313302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Cadastramento de produtores/propriedade; </a:t>
            </a:r>
            <a:r>
              <a:rPr lang="pt-BR" sz="32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2" action="ppaction://hlinkfile"/>
              </a:rPr>
              <a:t>Cadastro de estabelecimento de Aquicultura.xlsx</a:t>
            </a:r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dirty="0" smtClean="0"/>
              <a:t>Primeiro - Cadastro de estabelecimento de REPRODUÇÃO...</a:t>
            </a:r>
            <a:endParaRPr lang="pt-BR" dirty="0"/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OBJETIVOS ESPECIFICOS:</a:t>
            </a: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288" y="4290879"/>
            <a:ext cx="3519622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065" y="4290878"/>
            <a:ext cx="4018208" cy="237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54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6C0B13CE-2064-7728-EC69-6E86C819046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CADASTROS AQUICULTURA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/>
          </p:cNvPicPr>
          <p:nvPr>
            <p:ph idx="14"/>
          </p:nvPr>
        </p:nvPicPr>
        <p:blipFill rotWithShape="1">
          <a:blip r:embed="rId2"/>
          <a:srcRect l="2446" t="35950" r="46331" b="25162"/>
          <a:stretch/>
        </p:blipFill>
        <p:spPr>
          <a:xfrm>
            <a:off x="908810" y="1960601"/>
            <a:ext cx="4332890" cy="1786353"/>
          </a:xfrm>
          <a:prstGeom prst="rect">
            <a:avLst/>
          </a:prstGeom>
        </p:spPr>
      </p:pic>
      <p:pic>
        <p:nvPicPr>
          <p:cNvPr id="6" name="Espaço Reservado para Conteúdo 5"/>
          <p:cNvPicPr>
            <a:picLocks noGrp="1"/>
          </p:cNvPicPr>
          <p:nvPr>
            <p:ph idx="15"/>
          </p:nvPr>
        </p:nvPicPr>
        <p:blipFill rotWithShape="1">
          <a:blip r:embed="rId3"/>
          <a:srcRect l="20367" t="42224" r="56632" b="30932"/>
          <a:stretch/>
        </p:blipFill>
        <p:spPr>
          <a:xfrm>
            <a:off x="5975797" y="2627290"/>
            <a:ext cx="4302929" cy="2292440"/>
          </a:xfrm>
          <a:prstGeom prst="rect">
            <a:avLst/>
          </a:prstGeom>
        </p:spPr>
      </p:pic>
      <p:pic>
        <p:nvPicPr>
          <p:cNvPr id="7" name="Imagem 6"/>
          <p:cNvPicPr/>
          <p:nvPr/>
        </p:nvPicPr>
        <p:blipFill rotWithShape="1">
          <a:blip r:embed="rId4"/>
          <a:srcRect l="3292" t="36703" r="42098" b="23907"/>
          <a:stretch/>
        </p:blipFill>
        <p:spPr>
          <a:xfrm>
            <a:off x="899057" y="4141362"/>
            <a:ext cx="4342643" cy="2143527"/>
          </a:xfrm>
          <a:prstGeom prst="rect">
            <a:avLst/>
          </a:prstGeom>
        </p:spPr>
      </p:pic>
      <p:sp>
        <p:nvSpPr>
          <p:cNvPr id="9" name="Título 2">
            <a:extLst>
              <a:ext uri="{FF2B5EF4-FFF2-40B4-BE49-F238E27FC236}">
                <a16:creationId xmlns="" xmlns:a16="http://schemas.microsoft.com/office/drawing/2014/main" id="{6C0B13CE-2064-7728-EC69-6E86C8190461}"/>
              </a:ext>
            </a:extLst>
          </p:cNvPr>
          <p:cNvSpPr txBox="1">
            <a:spLocks/>
          </p:cNvSpPr>
          <p:nvPr/>
        </p:nvSpPr>
        <p:spPr>
          <a:xfrm>
            <a:off x="6104586" y="5022762"/>
            <a:ext cx="3799267" cy="2897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7844"/>
                </a:solidFill>
                <a:latin typeface="BigNoodleTitling" panose="02000708030402040100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2000" dirty="0" smtClean="0"/>
              <a:t>Piscicultura Tanque Redes</a:t>
            </a:r>
            <a:endParaRPr lang="pt-BR" sz="2000" dirty="0"/>
          </a:p>
        </p:txBody>
      </p:sp>
      <p:sp>
        <p:nvSpPr>
          <p:cNvPr id="10" name="Título 2">
            <a:extLst>
              <a:ext uri="{FF2B5EF4-FFF2-40B4-BE49-F238E27FC236}">
                <a16:creationId xmlns="" xmlns:a16="http://schemas.microsoft.com/office/drawing/2014/main" id="{6C0B13CE-2064-7728-EC69-6E86C8190461}"/>
              </a:ext>
            </a:extLst>
          </p:cNvPr>
          <p:cNvSpPr txBox="1">
            <a:spLocks/>
          </p:cNvSpPr>
          <p:nvPr/>
        </p:nvSpPr>
        <p:spPr>
          <a:xfrm>
            <a:off x="1208468" y="6291119"/>
            <a:ext cx="3260501" cy="4511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7844"/>
                </a:solidFill>
                <a:latin typeface="BigNoodleTitling" panose="02000708030402040100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800" dirty="0" smtClean="0"/>
              <a:t>Piscicultura Pesque e Pague</a:t>
            </a:r>
            <a:endParaRPr lang="pt-BR" sz="1800" dirty="0"/>
          </a:p>
        </p:txBody>
      </p:sp>
      <p:sp>
        <p:nvSpPr>
          <p:cNvPr id="11" name="Título 2">
            <a:extLst>
              <a:ext uri="{FF2B5EF4-FFF2-40B4-BE49-F238E27FC236}">
                <a16:creationId xmlns="" xmlns:a16="http://schemas.microsoft.com/office/drawing/2014/main" id="{6C0B13CE-2064-7728-EC69-6E86C8190461}"/>
              </a:ext>
            </a:extLst>
          </p:cNvPr>
          <p:cNvSpPr txBox="1">
            <a:spLocks/>
          </p:cNvSpPr>
          <p:nvPr/>
        </p:nvSpPr>
        <p:spPr>
          <a:xfrm>
            <a:off x="1056068" y="3738929"/>
            <a:ext cx="3889419" cy="4024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7844"/>
                </a:solidFill>
                <a:latin typeface="BigNoodleTitling" panose="02000708030402040100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1800" dirty="0" smtClean="0"/>
              <a:t>Piscicultura </a:t>
            </a:r>
            <a:r>
              <a:rPr lang="pt-BR" sz="1800" dirty="0"/>
              <a:t>T</a:t>
            </a:r>
            <a:r>
              <a:rPr lang="pt-BR" sz="1800" dirty="0" smtClean="0"/>
              <a:t>anque Escavado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288930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6C0B13CE-2064-7728-EC69-6E86C819046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CADASTROS AQUICULTURA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33" y="2501726"/>
            <a:ext cx="4237150" cy="30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s://www.cidadeecultura.com/wp-content/uploads/2019/05/cananeia-Catador-ostra-mangue-Lagamar-Rafael-Neddermeyer-1705-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28" y="2501726"/>
            <a:ext cx="4295911" cy="301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ítulo 2">
            <a:extLst>
              <a:ext uri="{FF2B5EF4-FFF2-40B4-BE49-F238E27FC236}">
                <a16:creationId xmlns="" xmlns:a16="http://schemas.microsoft.com/office/drawing/2014/main" id="{6C0B13CE-2064-7728-EC69-6E86C8190461}"/>
              </a:ext>
            </a:extLst>
          </p:cNvPr>
          <p:cNvSpPr txBox="1">
            <a:spLocks/>
          </p:cNvSpPr>
          <p:nvPr/>
        </p:nvSpPr>
        <p:spPr>
          <a:xfrm>
            <a:off x="829734" y="5785015"/>
            <a:ext cx="3420294" cy="3839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7844"/>
                </a:solidFill>
                <a:latin typeface="BigNoodleTitling" panose="02000708030402040100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2000" dirty="0" smtClean="0"/>
              <a:t>Cultivo de Ostras</a:t>
            </a:r>
            <a:endParaRPr lang="pt-BR" sz="2000" dirty="0"/>
          </a:p>
        </p:txBody>
      </p:sp>
      <p:sp>
        <p:nvSpPr>
          <p:cNvPr id="12" name="Título 2">
            <a:extLst>
              <a:ext uri="{FF2B5EF4-FFF2-40B4-BE49-F238E27FC236}">
                <a16:creationId xmlns="" xmlns:a16="http://schemas.microsoft.com/office/drawing/2014/main" id="{6C0B13CE-2064-7728-EC69-6E86C8190461}"/>
              </a:ext>
            </a:extLst>
          </p:cNvPr>
          <p:cNvSpPr txBox="1">
            <a:spLocks/>
          </p:cNvSpPr>
          <p:nvPr/>
        </p:nvSpPr>
        <p:spPr>
          <a:xfrm>
            <a:off x="5138670" y="5785015"/>
            <a:ext cx="4675031" cy="3839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7844"/>
                </a:solidFill>
                <a:latin typeface="BigNoodleTitling" panose="02000708030402040100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2000" dirty="0" smtClean="0"/>
              <a:t>Banco Naturais de Extração de Ostras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11624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6C0B13CE-2064-7728-EC69-6E86C819046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CADASTROS AQUICULTURA: </a:t>
            </a:r>
            <a:r>
              <a:rPr lang="pt-BR" dirty="0"/>
              <a:t>M</a:t>
            </a:r>
            <a:r>
              <a:rPr lang="pt-BR" dirty="0" smtClean="0"/>
              <a:t>olusco bivalve</a:t>
            </a:r>
            <a:endParaRPr lang="pt-BR" dirty="0"/>
          </a:p>
        </p:txBody>
      </p:sp>
      <p:sp>
        <p:nvSpPr>
          <p:cNvPr id="11" name="Título 2">
            <a:extLst>
              <a:ext uri="{FF2B5EF4-FFF2-40B4-BE49-F238E27FC236}">
                <a16:creationId xmlns="" xmlns:a16="http://schemas.microsoft.com/office/drawing/2014/main" id="{6C0B13CE-2064-7728-EC69-6E86C8190461}"/>
              </a:ext>
            </a:extLst>
          </p:cNvPr>
          <p:cNvSpPr txBox="1">
            <a:spLocks/>
          </p:cNvSpPr>
          <p:nvPr/>
        </p:nvSpPr>
        <p:spPr>
          <a:xfrm>
            <a:off x="829734" y="5785015"/>
            <a:ext cx="3420294" cy="3839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7844"/>
                </a:solidFill>
                <a:latin typeface="BigNoodleTitling" panose="02000708030402040100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2000" dirty="0" smtClean="0"/>
              <a:t> Ostras em Cajueiro da Praia</a:t>
            </a:r>
            <a:endParaRPr lang="pt-BR" sz="2000" dirty="0"/>
          </a:p>
        </p:txBody>
      </p:sp>
      <p:sp>
        <p:nvSpPr>
          <p:cNvPr id="12" name="Título 2">
            <a:extLst>
              <a:ext uri="{FF2B5EF4-FFF2-40B4-BE49-F238E27FC236}">
                <a16:creationId xmlns="" xmlns:a16="http://schemas.microsoft.com/office/drawing/2014/main" id="{6C0B13CE-2064-7728-EC69-6E86C8190461}"/>
              </a:ext>
            </a:extLst>
          </p:cNvPr>
          <p:cNvSpPr txBox="1">
            <a:spLocks/>
          </p:cNvSpPr>
          <p:nvPr/>
        </p:nvSpPr>
        <p:spPr>
          <a:xfrm>
            <a:off x="4250028" y="5785015"/>
            <a:ext cx="7057623" cy="3839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7844"/>
                </a:solidFill>
                <a:latin typeface="BigNoodleTitling" panose="02000708030402040100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2000" dirty="0" smtClean="0"/>
              <a:t>Localidade Barrinha (</a:t>
            </a:r>
            <a:r>
              <a:rPr lang="pt-BR" sz="2000" dirty="0" err="1" smtClean="0"/>
              <a:t>prod</a:t>
            </a:r>
            <a:r>
              <a:rPr lang="pt-BR" sz="2000" dirty="0" smtClean="0"/>
              <a:t> 10 </a:t>
            </a:r>
            <a:r>
              <a:rPr lang="pt-BR" sz="2000" dirty="0" err="1" smtClean="0"/>
              <a:t>ls</a:t>
            </a:r>
            <a:r>
              <a:rPr lang="pt-BR" sz="2000" dirty="0" smtClean="0"/>
              <a:t> de 18 l por semana) </a:t>
            </a:r>
            <a:endParaRPr lang="pt-BR" sz="20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5" y="2228529"/>
            <a:ext cx="5087155" cy="325835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38" y="2228529"/>
            <a:ext cx="5112913" cy="325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8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do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3191</TotalTime>
  <Words>608</Words>
  <Application>Microsoft Office PowerPoint</Application>
  <PresentationFormat>Widescreen</PresentationFormat>
  <Paragraphs>114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8" baseType="lpstr">
      <vt:lpstr>Arial</vt:lpstr>
      <vt:lpstr>BigNoodleTitling</vt:lpstr>
      <vt:lpstr>Calibri</vt:lpstr>
      <vt:lpstr>Times New Roman</vt:lpstr>
      <vt:lpstr>Trebuchet MS</vt:lpstr>
      <vt:lpstr>Tw Cen MT Condensed</vt:lpstr>
      <vt:lpstr>Wingdings</vt:lpstr>
      <vt:lpstr>Wingdings 3</vt:lpstr>
      <vt:lpstr>Facetado</vt:lpstr>
      <vt:lpstr>  </vt:lpstr>
      <vt:lpstr> LEGISLAÇÃO:</vt:lpstr>
      <vt:lpstr>OBJETIVO:</vt:lpstr>
      <vt:lpstr>Relatório Mensal: PESAA </vt:lpstr>
      <vt:lpstr>OBJETIVOS ESPECIFICOS:</vt:lpstr>
      <vt:lpstr>OBJETIVOS ESPECIFICOS:</vt:lpstr>
      <vt:lpstr>CADASTROS AQUICULTURA</vt:lpstr>
      <vt:lpstr>CADASTROS AQUICULTURA</vt:lpstr>
      <vt:lpstr>CADASTROS AQUICULTURA: Molusco bivalve</vt:lpstr>
      <vt:lpstr>CADASTROS AQUICULTURA</vt:lpstr>
      <vt:lpstr>Transporte:</vt:lpstr>
      <vt:lpstr>PROCESSAMENTO:(INDUSTRIA)</vt:lpstr>
      <vt:lpstr>FISCALIZAÇÃO TRÂNSITO</vt:lpstr>
      <vt:lpstr>Notificação:</vt:lpstr>
      <vt:lpstr>DOCUMENTAÇÃO:</vt:lpstr>
      <vt:lpstr>DOCUMENTAÇÃO:</vt:lpstr>
      <vt:lpstr>Plano de Ação: META</vt:lpstr>
      <vt:lpstr>Plano de Ação: META</vt:lpstr>
      <vt:lpstr>PESAA - Programa Estadual de Sanidade dos Animais Aquáticos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Sergio Muniz</dc:creator>
  <cp:lastModifiedBy>ADAPI</cp:lastModifiedBy>
  <cp:revision>154</cp:revision>
  <cp:lastPrinted>2023-03-16T12:35:01Z</cp:lastPrinted>
  <dcterms:created xsi:type="dcterms:W3CDTF">2019-09-10T18:23:05Z</dcterms:created>
  <dcterms:modified xsi:type="dcterms:W3CDTF">2026-03-19T16:10:34Z</dcterms:modified>
</cp:coreProperties>
</file>