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5"/>
  </p:notesMasterIdLst>
  <p:handoutMasterIdLst>
    <p:handoutMasterId r:id="rId16"/>
  </p:handoutMasterIdLst>
  <p:sldIdLst>
    <p:sldId id="298" r:id="rId4"/>
    <p:sldId id="299" r:id="rId5"/>
    <p:sldId id="309" r:id="rId6"/>
    <p:sldId id="297" r:id="rId7"/>
    <p:sldId id="311" r:id="rId8"/>
    <p:sldId id="285" r:id="rId9"/>
    <p:sldId id="313" r:id="rId10"/>
    <p:sldId id="315" r:id="rId11"/>
    <p:sldId id="320" r:id="rId12"/>
    <p:sldId id="318" r:id="rId13"/>
    <p:sldId id="296" r:id="rId14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574" autoAdjust="0"/>
  </p:normalViewPr>
  <p:slideViewPr>
    <p:cSldViewPr snapToGrid="0">
      <p:cViewPr varScale="1">
        <p:scale>
          <a:sx n="76" d="100"/>
          <a:sy n="76" d="100"/>
        </p:scale>
        <p:origin x="946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696519-77A5-42E9-9F7C-68841B76CE9F}" type="datetime1">
              <a:rPr lang="pt-BR" smtClean="0"/>
              <a:t>14/08/2023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01C0E-6041-40BD-877C-FB9FBD0CE1C9}" type="datetime1">
              <a:rPr lang="pt-BR" smtClean="0"/>
              <a:pPr/>
              <a:t>14/08/2023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dirty="0"/>
              <a:t>Editar estilos de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012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ço Reservado para Imagem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120000"/>
              </a:lnSpc>
              <a:defRPr lang="en-ZA" sz="4400" b="1" spc="-300" dirty="0"/>
            </a:lvl1pPr>
          </a:lstStyle>
          <a:p>
            <a:pPr lvl="0" algn="r" rtl="0"/>
            <a:r>
              <a:rPr lang="pt-BR" dirty="0"/>
              <a:t>Clique para editar o título da apresentação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pt-BR" dirty="0"/>
              <a:t>Clique para editar o estilo de subtítulo Mestre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13" name="Espaço Reservado para Text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15" name="Espaço Reservado para Text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3" name="Espaço Reservado para o Número do Slide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ço Reservado para Imagem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</a:t>
            </a:r>
            <a:br>
              <a:rPr lang="pt-BR" dirty="0"/>
            </a:br>
            <a:r>
              <a:rPr lang="pt-BR" dirty="0"/>
              <a:t>sua Foto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pt-BR" dirty="0"/>
              <a:t>Clique para editar o divisor de seção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dirty="0"/>
              <a:t>Clique para editar o estilo de subtítulo Mestre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ço Reservado para Imagem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</a:t>
            </a:r>
            <a:br>
              <a:rPr lang="pt-BR" dirty="0"/>
            </a:br>
            <a:r>
              <a:rPr lang="pt-BR" dirty="0"/>
              <a:t>sua Foto Aqui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dirty="0"/>
              <a:t>Clique para editar o divisor de seção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dirty="0"/>
              <a:t>Clique para editar o estilo de subtítulo Mestre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e Imagem de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Editar título da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e Imagem de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39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mparação à Esquerda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12" name="Espaço Reservado para Comparação à Esquerda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text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dirty="0"/>
              <a:t>Insira sua legenda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igad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ço Reservado para Imagem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pt-BR" dirty="0"/>
              <a:t>Obrigado</a:t>
            </a:r>
          </a:p>
        </p:txBody>
      </p:sp>
      <p:sp>
        <p:nvSpPr>
          <p:cNvPr id="9" name="Espaço Reservado para Texto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Nome completo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Número do telefone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lnSpc>
                <a:spcPct val="70000"/>
              </a:lnSpc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Contato por </a:t>
            </a:r>
            <a:r>
              <a:rPr lang="pt-BR" dirty="0" err="1"/>
              <a:t>Email</a:t>
            </a:r>
            <a:r>
              <a:rPr lang="pt-BR" dirty="0"/>
              <a:t> ou Mídia Social</a:t>
            </a:r>
          </a:p>
        </p:txBody>
      </p:sp>
      <p:sp>
        <p:nvSpPr>
          <p:cNvPr id="12" name="Espaço Reservado para Texto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Site da empresa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t-BR" dirty="0"/>
              <a:t>Editar estilos de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4" name="Caixa de texto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pt-BR" sz="2500" b="1" i="0" spc="-10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pt-BR" sz="1600" b="1" i="0" spc="-10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pt-BR" sz="1600" b="1" i="0" spc="-100" baseline="0" dirty="0">
                <a:solidFill>
                  <a:schemeClr val="accent1"/>
                </a:solidFill>
                <a:latin typeface="+mj-lt"/>
              </a:rPr>
            </a:br>
            <a:r>
              <a:rPr lang="pt-BR" sz="1200" b="0" i="0" spc="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  <a:endParaRPr lang="pt-BR" sz="12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Mãos unidas em círculo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70" r="-2" b="-2"/>
          <a:stretch/>
        </p:blipFill>
        <p:spPr>
          <a:xfrm>
            <a:off x="2411412" y="10"/>
            <a:ext cx="9780588" cy="6371341"/>
          </a:xfrm>
          <a:noFill/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2156226"/>
            <a:ext cx="5958000" cy="1958400"/>
          </a:xfrm>
        </p:spPr>
        <p:txBody>
          <a:bodyPr rtlCol="0" anchor="ctr">
            <a:normAutofit fontScale="90000"/>
          </a:bodyPr>
          <a:lstStyle/>
          <a:p>
            <a:pPr algn="ctr" rtl="0"/>
            <a:r>
              <a:rPr lang="pt-BR" sz="5600" dirty="0">
                <a:latin typeface="Book Antiqua" panose="02040602050305030304" pitchFamily="18" charset="0"/>
              </a:rPr>
              <a:t>CARTA DE APRESENTAÇÃO-CEMAPI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F47EF1E-7A50-7CC8-8CF2-2E72DE9B45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110760"/>
            <a:ext cx="5956300" cy="11005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1281326-F717-4328-D7E9-82A6E58A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algn="ctr">
              <a:tabLst>
                <a:tab pos="2700020" algn="ctr"/>
                <a:tab pos="5400040" algn="r"/>
              </a:tabLst>
            </a:pP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2EA2210-9F17-17FC-E6E4-8BD7D0BB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pt-BR" smtClean="0"/>
              <a:pPr rtl="0">
                <a:spcAft>
                  <a:spcPts val="600"/>
                </a:spcAft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neta colocada na parte superior de uma linha de assinatura">
            <a:extLst>
              <a:ext uri="{FF2B5EF4-FFF2-40B4-BE49-F238E27FC236}">
                <a16:creationId xmlns:a16="http://schemas.microsoft.com/office/drawing/2014/main" id="{8C1BE376-F43E-2942-52E3-D6126B294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35" r="1" b="1"/>
          <a:stretch/>
        </p:blipFill>
        <p:spPr>
          <a:xfrm>
            <a:off x="20" y="-1"/>
            <a:ext cx="6095980" cy="6371351"/>
          </a:xfrm>
          <a:prstGeom prst="rect">
            <a:avLst/>
          </a:prstGeom>
          <a:noFill/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CA6AB987-3739-6E3D-E94A-D335A7C08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TERMO DE ACORDO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FA00C18-2F7E-4DA1-193D-2980298D1E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59015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A1C698-2286-42DA-9AE1-5D716F123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>
            <a:normAutofit/>
          </a:bodyPr>
          <a:lstStyle/>
          <a:p>
            <a:pPr algn="just"/>
            <a:r>
              <a:rPr lang="pt-BR" b="1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Havendo a conciliação, será lavrado o respectivo termo, que será submetido à homologação do Procurador- Geral do Estado do Piauí.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B7A325BC-F921-6860-94A4-B29E4726FC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pt-BR" smtClean="0"/>
              <a:pPr rtl="0">
                <a:spcAft>
                  <a:spcPts val="600"/>
                </a:spcAft>
              </a:pPr>
              <a:t>10</a:t>
            </a:fld>
            <a:endParaRPr lang="pt-BR"/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 err="1"/>
              <a:t>Large</a:t>
            </a:r>
            <a:r>
              <a:rPr lang="pt-BR" dirty="0"/>
              <a:t> </a:t>
            </a:r>
            <a:r>
              <a:rPr lang="pt-BR" dirty="0" err="1"/>
              <a:t>image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6966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Espaço Reservado para Imagem 31" descr="mãos aplaudindo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681" y="26987"/>
            <a:ext cx="9780102" cy="6804025"/>
          </a:xfrm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t-BR" dirty="0">
                <a:latin typeface="Book Antiqua" panose="02040602050305030304" pitchFamily="18" charset="0"/>
              </a:rPr>
              <a:t>Obrigado</a:t>
            </a:r>
          </a:p>
        </p:txBody>
      </p:sp>
      <p:sp>
        <p:nvSpPr>
          <p:cNvPr id="12" name="Espaço Reservado para o Número do Slide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8" descr="Mão tocando celular">
            <a:extLst>
              <a:ext uri="{FF2B5EF4-FFF2-40B4-BE49-F238E27FC236}">
                <a16:creationId xmlns:a16="http://schemas.microsoft.com/office/drawing/2014/main" id="{24796328-BC27-4777-C6FD-C24CD5E389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2385"/>
            <a:ext cx="6096000" cy="6366579"/>
          </a:xfrm>
          <a:prstGeom prst="rect">
            <a:avLst/>
          </a:prstGeom>
          <a:noFill/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314F199F-9071-1727-EBF9-C1894C312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anchor="ctr">
            <a:normAutofit/>
          </a:bodyPr>
          <a:lstStyle/>
          <a:p>
            <a:r>
              <a:rPr lang="pt-BR" dirty="0">
                <a:latin typeface="Book Antiqua" panose="02040602050305030304" pitchFamily="18" charset="0"/>
              </a:rPr>
              <a:t>Sobre nós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93B22F7-CF5E-8423-EFC9-66613352DC0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59015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E6F53D19-AC0F-2AF6-66E0-158B80D48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>
            <a:normAutofit/>
          </a:bodyPr>
          <a:lstStyle/>
          <a:p>
            <a:pPr algn="just"/>
            <a: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Câmara de Prevenção e Resolução de conflitos administrativos da Procuradoria Geral do Estado do Piauí (CEMAPI) foi criada com o objetivo de promover a resolução consensual de conflitos que envolvam o Estado do Piauí, suas autarquias e fundações públicas como forma de incentivo à </a:t>
            </a:r>
            <a:r>
              <a:rPr lang="pt-BR" sz="1800" b="1" dirty="0" err="1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desjudicialização</a:t>
            </a:r>
            <a: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AFFF8E-EB05-3864-02A2-C01C2F5F72B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F64ED1-8DE6-70CD-28DC-78B0BECFFD6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pt-BR" smtClean="0"/>
              <a:pPr rtl="0">
                <a:spcAft>
                  <a:spcPts val="600"/>
                </a:spcAft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818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8" descr="Mão tocando celular">
            <a:extLst>
              <a:ext uri="{FF2B5EF4-FFF2-40B4-BE49-F238E27FC236}">
                <a16:creationId xmlns:a16="http://schemas.microsoft.com/office/drawing/2014/main" id="{24796328-BC27-4777-C6FD-C24CD5E389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2385"/>
            <a:ext cx="6096000" cy="6366579"/>
          </a:xfrm>
          <a:prstGeom prst="rect">
            <a:avLst/>
          </a:prstGeom>
          <a:noFill/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314F199F-9071-1727-EBF9-C1894C312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anchor="ctr">
            <a:normAutofit/>
          </a:bodyPr>
          <a:lstStyle/>
          <a:p>
            <a:r>
              <a:rPr lang="pt-BR" dirty="0">
                <a:latin typeface="Book Antiqua" panose="02040602050305030304" pitchFamily="18" charset="0"/>
              </a:rPr>
              <a:t>Sobre nós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93B22F7-CF5E-8423-EFC9-66613352DC0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59015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E6F53D19-AC0F-2AF6-66E0-158B80D48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>
            <a:normAutofit/>
          </a:bodyPr>
          <a:lstStyle/>
          <a:p>
            <a:pPr algn="just"/>
            <a: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criação e o funcionamento da CEMAPI estão previstos na Lei Complementar nº 254, de 14 de janeiro de 2021, no Decreto 19.980, de 14 de setembro de 2021 e pela Portaria nº 143, de 15 de setembro de 2021.</a:t>
            </a:r>
          </a:p>
          <a:p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AFFF8E-EB05-3864-02A2-C01C2F5F72B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F64ED1-8DE6-70CD-28DC-78B0BECFFD6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pt-BR" smtClean="0"/>
              <a:pPr rtl="0">
                <a:spcAft>
                  <a:spcPts val="600"/>
                </a:spcAft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682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 descr="Mão escrevendo anotação em post-it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96000" cy="6371351"/>
          </a:xfrm>
        </p:spPr>
      </p:pic>
      <p:sp>
        <p:nvSpPr>
          <p:cNvPr id="20" name="Retângulo 19" descr="Bloco em destaque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465" y="8165"/>
            <a:ext cx="5645022" cy="1138334"/>
          </a:xfrm>
        </p:spPr>
        <p:txBody>
          <a:bodyPr rtlCol="0"/>
          <a:lstStyle/>
          <a:p>
            <a:pPr rtl="0"/>
            <a:r>
              <a:rPr lang="pt-BR" sz="3200" dirty="0">
                <a:latin typeface="Book Antiqua" panose="02040602050305030304" pitchFamily="18" charset="0"/>
              </a:rPr>
              <a:t>COMPETÊNCIAS</a:t>
            </a:r>
            <a:endParaRPr lang="pt-BR" sz="6000" dirty="0">
              <a:latin typeface="Book Antiqua" panose="02040602050305030304" pitchFamily="18" charset="0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0268" y="1949380"/>
            <a:ext cx="5469731" cy="4242620"/>
          </a:xfrm>
        </p:spPr>
        <p:txBody>
          <a:bodyPr rtlCol="0"/>
          <a:lstStyle/>
          <a:p>
            <a:pPr algn="just"/>
            <a:r>
              <a:rPr lang="pt-BR" sz="1800" b="1" i="0" dirty="0">
                <a:solidFill>
                  <a:srgbClr val="242021"/>
                </a:solidFill>
                <a:effectLst/>
                <a:latin typeface="Book Antiqua" panose="02040602050305030304" pitchFamily="18" charset="0"/>
              </a:rPr>
              <a:t>Dirimir conflitos entre órgãos e entidades da </a:t>
            </a:r>
            <a:r>
              <a:rPr lang="pt-BR" sz="1800" b="1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administração pública;</a:t>
            </a:r>
          </a:p>
          <a:p>
            <a:pPr algn="just"/>
            <a:r>
              <a:rPr lang="pt-BR" sz="1800" b="1" kern="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Avaliar a admissibilidade dos pedidos de resolução de conflitos, por meio de composição, no caso de controvérsia entre particular e</a:t>
            </a:r>
            <a:br>
              <a:rPr lang="pt-BR" sz="1800" b="1" kern="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b="1" kern="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pessoa jurídica de direito público; </a:t>
            </a:r>
          </a:p>
          <a:p>
            <a:pPr algn="just"/>
            <a:r>
              <a:rPr lang="pt-BR" b="1" kern="0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1800" b="1" kern="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romover, quando couber, a celebração de termo de ajustamento de conduta; </a:t>
            </a:r>
          </a:p>
          <a:p>
            <a:pPr algn="just"/>
            <a:r>
              <a:rPr lang="pt-BR" b="1" kern="0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sz="1800" b="1" kern="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ecomendar a celebração de transação ou firmar termo de ajustamento de </a:t>
            </a:r>
            <a:r>
              <a:rPr lang="pt-BR" sz="1800" b="1" kern="0" dirty="0" err="1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conduta,desde</a:t>
            </a:r>
            <a:r>
              <a:rPr lang="pt-BR" sz="1800" b="1" kern="0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que autorizada pelo Procurador-Geral, na forma da Lei Complementar nº 56/2005; </a:t>
            </a:r>
            <a:endParaRPr lang="pt-BR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 descr="Mão escrevendo anotação em post-it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96000" cy="6371351"/>
          </a:xfrm>
        </p:spPr>
      </p:pic>
      <p:sp>
        <p:nvSpPr>
          <p:cNvPr id="20" name="Retângulo 19" descr="Bloco em destaque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465" y="8165"/>
            <a:ext cx="5645022" cy="1138334"/>
          </a:xfrm>
        </p:spPr>
        <p:txBody>
          <a:bodyPr rtlCol="0"/>
          <a:lstStyle/>
          <a:p>
            <a:pPr rtl="0"/>
            <a:r>
              <a:rPr lang="pt-BR" sz="3200" dirty="0">
                <a:latin typeface="Book Antiqua" panose="02040602050305030304" pitchFamily="18" charset="0"/>
              </a:rPr>
              <a:t>COMPETÊNCIAS</a:t>
            </a:r>
            <a:endParaRPr lang="pt-BR" sz="6000" dirty="0">
              <a:latin typeface="Book Antiqua" panose="02040602050305030304" pitchFamily="18" charset="0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8349" y="2080009"/>
            <a:ext cx="5749043" cy="4111991"/>
          </a:xfrm>
        </p:spPr>
        <p:txBody>
          <a:bodyPr rtlCol="0"/>
          <a:lstStyle/>
          <a:p>
            <a:pPr algn="just"/>
            <a:r>
              <a:rPr lang="pt-BR" b="1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omentar paradigma de alternativa eficiente e diferenciada de solução e de prevenção de conflitos; </a:t>
            </a:r>
          </a:p>
          <a:p>
            <a:pPr algn="just"/>
            <a:r>
              <a:rPr lang="pt-BR" b="1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rospectar matérias elegíveis à conciliação e coordenar as tratativas nos órgãos de execução programática da PGE;</a:t>
            </a:r>
          </a:p>
          <a:p>
            <a:pPr algn="just"/>
            <a: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b="1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ropor e encaminhar soluções para prevenção e redução da litigiosidade ao</a:t>
            </a:r>
            <a:b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Procurador-Geral do Estado; </a:t>
            </a:r>
          </a:p>
          <a:p>
            <a:pPr algn="just"/>
            <a:r>
              <a:rPr lang="pt-BR" b="1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ealizar interlocuções com os órgãos de Administração Pública, do Poder Judiciário e das Funções Essenciais à Justiça;</a:t>
            </a:r>
          </a:p>
          <a:p>
            <a:pPr algn="just"/>
            <a:r>
              <a:rPr lang="pt-BR" b="1" dirty="0">
                <a:solidFill>
                  <a:schemeClr val="tx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equisitar informações escritas, exames e diligências que julgar necessárias ao desempenho de suas atividades;</a:t>
            </a:r>
          </a:p>
          <a:p>
            <a:pPr marL="0" indent="0" algn="just" rtl="0">
              <a:buNone/>
            </a:pPr>
            <a:endParaRPr lang="pt-BR" b="1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1336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sala de conferência">
            <a:extLst>
              <a:ext uri="{FF2B5EF4-FFF2-40B4-BE49-F238E27FC236}">
                <a16:creationId xmlns:a16="http://schemas.microsoft.com/office/drawing/2014/main" id="{8F5AE0D5-C196-A947-8AFE-449A48B261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77" r="24977"/>
          <a:stretch/>
        </p:blipFill>
        <p:spPr>
          <a:xfrm>
            <a:off x="432000" y="432000"/>
            <a:ext cx="6096000" cy="6371351"/>
          </a:xfrm>
        </p:spPr>
      </p:pic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 err="1"/>
              <a:t>Large</a:t>
            </a:r>
            <a:r>
              <a:rPr lang="pt-BR" dirty="0"/>
              <a:t> </a:t>
            </a:r>
            <a:r>
              <a:rPr lang="pt-BR" dirty="0" err="1"/>
              <a:t>image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F5E3BA-D488-8C33-C1EA-28207A7BF9F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3" y="541177"/>
            <a:ext cx="6908825" cy="923729"/>
          </a:xfrm>
        </p:spPr>
        <p:txBody>
          <a:bodyPr/>
          <a:lstStyle/>
          <a:p>
            <a:r>
              <a:rPr lang="pt-BR" b="1" dirty="0"/>
              <a:t>QUEM PODE SOLICITAR A CEMAPI?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A1C698-2286-42DA-9AE1-5D716F123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0607" y="2230734"/>
            <a:ext cx="5747657" cy="3903230"/>
          </a:xfrm>
        </p:spPr>
        <p:txBody>
          <a:bodyPr/>
          <a:lstStyle/>
          <a:p>
            <a:pPr algn="just"/>
            <a: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CEMAPI é vinculada ao Gabinete do Procurador Geral do Estado e a solicitação para resolução de controvérsias poderá ser apresentada pelas seguintes autoridades: Secretários de Estado, dirigentes de entidades da Administração Estadual indireta, Procuradores-Gerais Adjuntos do Estado e os Procuradores Chefes das Procuradorias especializadas. Poderá ser provocada, ainda, por gestores públicos, pelo Judiciário, Defensoria Pública e Ministério Público.</a:t>
            </a:r>
          </a:p>
          <a:p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Vídeo 31" descr="Pessoas Discutindo">
            <a:extLst>
              <a:ext uri="{FF2B5EF4-FFF2-40B4-BE49-F238E27FC236}">
                <a16:creationId xmlns:a16="http://schemas.microsoft.com/office/drawing/2014/main" id="{021D39D6-E304-4FA9-E9F8-9C0D6E61BB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402" r="31626"/>
          <a:stretch/>
        </p:blipFill>
        <p:spPr>
          <a:xfrm>
            <a:off x="20" y="-1"/>
            <a:ext cx="6095980" cy="6371351"/>
          </a:xfrm>
          <a:prstGeom prst="rect">
            <a:avLst/>
          </a:prstGeom>
          <a:noFill/>
        </p:spPr>
      </p:pic>
      <p:sp>
        <p:nvSpPr>
          <p:cNvPr id="33" name="Title 2">
            <a:extLst>
              <a:ext uri="{FF2B5EF4-FFF2-40B4-BE49-F238E27FC236}">
                <a16:creationId xmlns:a16="http://schemas.microsoft.com/office/drawing/2014/main" id="{5F87D42F-0CF3-FF68-A887-51C57036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F5E3BA-D488-8C33-C1EA-28207A7BF9F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590155"/>
          </a:xfrm>
        </p:spPr>
        <p:txBody>
          <a:bodyPr>
            <a:noAutofit/>
          </a:bodyPr>
          <a:lstStyle/>
          <a:p>
            <a:r>
              <a:rPr lang="pt-BR" sz="2000" b="1" dirty="0">
                <a:latin typeface="Book Antiqua" panose="02040602050305030304" pitchFamily="18" charset="0"/>
              </a:rPr>
              <a:t>INSTRUÇÃO DO PROCEDIMENTO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A1C698-2286-42DA-9AE1-5D716F123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60" y="3888712"/>
            <a:ext cx="5664000" cy="2303287"/>
          </a:xfrm>
        </p:spPr>
        <p:txBody>
          <a:bodyPr>
            <a:normAutofit/>
          </a:bodyPr>
          <a:lstStyle/>
          <a:p>
            <a:pPr algn="just"/>
            <a:r>
              <a:rPr lang="pt-BR" sz="15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A solicitação deverá ser instruída com os seguintes elementos: qualificação completa dos interessados, endereço, endereço eletrônico, telefone e aplicativo de mensagens instantâneas; descrição sucinta do conflito, pretensão e o valor envolvido, ainda que estimado, se houver; declaração sobre a existência de ação judicial sobre a  matéria objeto do conflito;  indicação de representante para participar das reuniões e trabalhos, com legitimidade para negociar e se manifestar em nome do interessado e entendimento jurídico do órgão ou entidade, com a exposição dos pontos controvertidos, quando houver.</a:t>
            </a:r>
          </a:p>
          <a:p>
            <a:endParaRPr lang="pt-BR" sz="1500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B7A325BC-F921-6860-94A4-B29E4726FC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pt-BR" smtClean="0"/>
              <a:pPr rtl="0">
                <a:spcAft>
                  <a:spcPts val="600"/>
                </a:spcAft>
              </a:pPr>
              <a:t>7</a:t>
            </a:fld>
            <a:endParaRPr lang="pt-BR"/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 err="1"/>
              <a:t>Large</a:t>
            </a:r>
            <a:r>
              <a:rPr lang="pt-BR" dirty="0"/>
              <a:t> </a:t>
            </a:r>
            <a:r>
              <a:rPr lang="pt-BR" dirty="0" err="1"/>
              <a:t>image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105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5" descr="Pessoa observando o telefone vazio">
            <a:extLst>
              <a:ext uri="{FF2B5EF4-FFF2-40B4-BE49-F238E27FC236}">
                <a16:creationId xmlns:a16="http://schemas.microsoft.com/office/drawing/2014/main" id="{F4B2004D-FFDD-2D2B-779D-322DEA43C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6" r="2490" b="1"/>
          <a:stretch/>
        </p:blipFill>
        <p:spPr>
          <a:xfrm>
            <a:off x="6096000" y="-1"/>
            <a:ext cx="6096000" cy="6371351"/>
          </a:xfrm>
          <a:prstGeom prst="rect">
            <a:avLst/>
          </a:prstGeom>
          <a:noFill/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CA6AB987-3739-6E3D-E94A-D335A7C08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800" y="3802899"/>
            <a:ext cx="4648200" cy="9850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CONCILIADOR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F5E3BA-D488-8C33-C1EA-28207A7BF9F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11800" y="4787900"/>
            <a:ext cx="4648200" cy="1162800"/>
          </a:xfrm>
        </p:spPr>
        <p:txBody>
          <a:bodyPr>
            <a:normAutofit/>
          </a:bodyPr>
          <a:lstStyle/>
          <a:p>
            <a:r>
              <a:rPr lang="pt-BR" dirty="0">
                <a:latin typeface="Book Antiqua" panose="02040602050305030304" pitchFamily="18" charset="0"/>
              </a:rPr>
              <a:t>INSTRUÇÃO DO PROCEDIMENTO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A1C698-2286-42DA-9AE1-5D716F123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039815"/>
            <a:ext cx="5904000" cy="3628297"/>
          </a:xfrm>
        </p:spPr>
        <p:txBody>
          <a:bodyPr anchor="b">
            <a:normAutofit/>
          </a:bodyPr>
          <a:lstStyle/>
          <a:p>
            <a:pPr algn="just"/>
            <a:r>
              <a:rPr lang="pt-BR" sz="1800" b="1" dirty="0">
                <a:solidFill>
                  <a:schemeClr val="tx1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Recebida a solicitação pela CEMAPI, será designado conciliador para atuar no feito, o qual irá proceder ao exame preliminar da solicitação. Na hipótese de cabimento, será dada ciência da controvérsia ao órgão ou entidade apontado pelo solicitante para instruir o procedimento. Uma vez instruído o procedimento, o conciliador manifestar-se-á sobre a possibilidade de conciliação. Aprovada a manifestação, o conciliador, se for o caso, designará data para o início das atividades conciliatórias. </a:t>
            </a:r>
          </a:p>
          <a:p>
            <a:endParaRPr lang="pt-BR" sz="1700" dirty="0"/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B7A325BC-F921-6860-94A4-B29E4726FC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pt-BR" smtClean="0"/>
              <a:pPr rtl="0">
                <a:spcAft>
                  <a:spcPts val="600"/>
                </a:spcAft>
              </a:pPr>
              <a:t>8</a:t>
            </a:fld>
            <a:endParaRPr lang="pt-BR"/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 err="1"/>
              <a:t>Large</a:t>
            </a:r>
            <a:r>
              <a:rPr lang="pt-BR" dirty="0"/>
              <a:t> </a:t>
            </a:r>
            <a:r>
              <a:rPr lang="pt-BR" dirty="0" err="1"/>
              <a:t>image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1058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uas pessoas segurando as mãos uma da outra">
            <a:extLst>
              <a:ext uri="{FF2B5EF4-FFF2-40B4-BE49-F238E27FC236}">
                <a16:creationId xmlns:a16="http://schemas.microsoft.com/office/drawing/2014/main" id="{2B717544-DF9F-FB5D-C39A-0D80B88CE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13" r="21122" b="1"/>
          <a:stretch/>
        </p:blipFill>
        <p:spPr>
          <a:xfrm>
            <a:off x="20" y="-1"/>
            <a:ext cx="6095980" cy="6371351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8751C08-7142-ADC8-BA1F-822FF6E3C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/>
          <a:lstStyle/>
          <a:p>
            <a:r>
              <a:rPr lang="en-US" dirty="0" err="1">
                <a:latin typeface="Book Antiqua" panose="02040602050305030304" pitchFamily="18" charset="0"/>
              </a:rPr>
              <a:t>Conjugação</a:t>
            </a:r>
            <a:r>
              <a:rPr lang="en-US" dirty="0">
                <a:latin typeface="Book Antiqua" panose="02040602050305030304" pitchFamily="18" charset="0"/>
              </a:rPr>
              <a:t> de </a:t>
            </a:r>
            <a:r>
              <a:rPr lang="en-US" dirty="0" err="1">
                <a:latin typeface="Book Antiqua" panose="02040602050305030304" pitchFamily="18" charset="0"/>
              </a:rPr>
              <a:t>esforços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86A43D-1B05-FBCF-1B1F-6E83E4D5041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5901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D528562-9C2F-F5E9-BD99-204527A2C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b="1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O conciliador, os representantes dos órgãos e entidades em conflito e os particulares que se submeterem ao procedimento da CEMAPI, deverão, utilizando-se dos meios legais e observados os princípios da Administração Pública, envidar esforços para que a conciliação se realize.</a:t>
            </a:r>
          </a:p>
          <a:p>
            <a:pPr algn="just"/>
            <a:endParaRPr lang="pt-BR" sz="1700" b="0" i="0" dirty="0"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  <a:p>
            <a:pPr algn="just"/>
            <a:br>
              <a:rPr lang="pt-BR" sz="1700" dirty="0"/>
            </a:br>
            <a:endParaRPr lang="pt-BR" sz="1700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196964-0DC0-CAD8-025B-C2AB48655B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/>
              <a:t>Adicionar um rodapé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3F64559-EBCC-3018-D561-7153BAA4782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pt-BR" smtClean="0"/>
              <a:pPr rtl="0">
                <a:spcAft>
                  <a:spcPts val="600"/>
                </a:spcAft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2678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358_TF16411250.potx" id="{ADA3E8C3-89B5-42F4-B40B-445B02320158}" vid="{73F44004-0E06-4849-A377-12E0D1D74C9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http://purl.org/dc/elements/1.1/"/>
    <ds:schemaRef ds:uri="http://schemas.microsoft.com/sharepoint/v3"/>
    <ds:schemaRef ds:uri="http://schemas.microsoft.com/office/2006/documentManagement/types"/>
    <ds:schemaRef ds:uri="fb0879af-3eba-417a-a55a-ffe6dcd6ca77"/>
    <ds:schemaRef ds:uri="http://schemas.microsoft.com/office/2006/metadata/properties"/>
    <ds:schemaRef ds:uri="http://schemas.microsoft.com/office/infopath/2007/PartnerControls"/>
    <ds:schemaRef ds:uri="6dc4bcd6-49db-4c07-9060-8acfc67cef9f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{4989160E-95B5-4062-A3B6-6A0157FC8C9E}tf16411250_win32</Template>
  <TotalTime>153</TotalTime>
  <Words>637</Words>
  <Application>Microsoft Office PowerPoint</Application>
  <PresentationFormat>Widescreen</PresentationFormat>
  <Paragraphs>50</Paragraphs>
  <Slides>11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Arial</vt:lpstr>
      <vt:lpstr>Book Antiqua</vt:lpstr>
      <vt:lpstr>Calibri</vt:lpstr>
      <vt:lpstr>Candara</vt:lpstr>
      <vt:lpstr>Corbel</vt:lpstr>
      <vt:lpstr>Times New Roman</vt:lpstr>
      <vt:lpstr>Tema do Office</vt:lpstr>
      <vt:lpstr>CARTA DE APRESENTAÇÃO-CEMAPI</vt:lpstr>
      <vt:lpstr>Sobre nós</vt:lpstr>
      <vt:lpstr>Sobre nós</vt:lpstr>
      <vt:lpstr>COMPETÊNCIAS</vt:lpstr>
      <vt:lpstr>COMPETÊNCIAS</vt:lpstr>
      <vt:lpstr>Large image</vt:lpstr>
      <vt:lpstr>Apresentação do PowerPoint</vt:lpstr>
      <vt:lpstr>CONCILIADOR</vt:lpstr>
      <vt:lpstr>Conjugação de esforços</vt:lpstr>
      <vt:lpstr>TERMO DE ACORDO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CARTA DE APRESENTAÇÃO</dc:title>
  <dc:creator>macela nunes leal</dc:creator>
  <cp:lastModifiedBy>macela nunes leal</cp:lastModifiedBy>
  <cp:revision>8</cp:revision>
  <dcterms:created xsi:type="dcterms:W3CDTF">2023-02-01T13:27:44Z</dcterms:created>
  <dcterms:modified xsi:type="dcterms:W3CDTF">2023-08-14T13:01:08Z</dcterms:modified>
</cp:coreProperties>
</file>